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4"/>
  </p:notesMasterIdLst>
  <p:sldIdLst>
    <p:sldId id="256" r:id="rId3"/>
    <p:sldId id="310" r:id="rId4"/>
    <p:sldId id="278" r:id="rId5"/>
    <p:sldId id="283" r:id="rId6"/>
    <p:sldId id="284" r:id="rId7"/>
    <p:sldId id="285" r:id="rId8"/>
    <p:sldId id="286" r:id="rId9"/>
    <p:sldId id="309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311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86279" autoAdjust="0"/>
  </p:normalViewPr>
  <p:slideViewPr>
    <p:cSldViewPr snapToGrid="0" showGuides="1">
      <p:cViewPr varScale="1">
        <p:scale>
          <a:sx n="114" d="100"/>
          <a:sy n="114" d="100"/>
        </p:scale>
        <p:origin x="1194" y="108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000" b="1"/>
              <a:t>게임 이용자의 게임 분야별 이용률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88.3</c:v>
                </c:pt>
                <c:pt idx="1">
                  <c:v>59.6</c:v>
                </c:pt>
                <c:pt idx="2">
                  <c:v>15.4</c:v>
                </c:pt>
                <c:pt idx="3">
                  <c:v>10.6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AD-40F1-A904-6EBBF10961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64.099999999999994</c:v>
                </c:pt>
                <c:pt idx="2">
                  <c:v>20.3</c:v>
                </c:pt>
                <c:pt idx="3">
                  <c:v>11.9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AD-40F1-A904-6EBBF10961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2357760"/>
        <c:axId val="3487968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모바일 게임</c:v>
                      </c:pt>
                      <c:pt idx="1">
                        <c:v>PC 게임</c:v>
                      </c:pt>
                      <c:pt idx="2">
                        <c:v>콘솔 게임</c:v>
                      </c:pt>
                      <c:pt idx="3">
                        <c:v>아케이드 게임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EAD-40F1-A904-6EBBF109615B}"/>
                  </c:ext>
                </c:extLst>
              </c15:ser>
            </c15:filteredBarSeries>
          </c:ext>
        </c:extLst>
      </c:barChart>
      <c:catAx>
        <c:axId val="4235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879680"/>
        <c:crosses val="autoZero"/>
        <c:auto val="1"/>
        <c:lblAlgn val="ctr"/>
        <c:lblOffset val="100"/>
        <c:noMultiLvlLbl val="0"/>
      </c:catAx>
      <c:valAx>
        <c:axId val="3487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35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F410-CA5D-4E0B-AF6A-9E5FFBD8FED9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FDB45-AB61-48E3-A2C5-A06B07366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5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모바일 플랫폼이 시장성이 좋다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국내의 경우 </a:t>
            </a:r>
            <a:r>
              <a:rPr lang="en-US" altLang="ko-KR" dirty="0"/>
              <a:t>1</a:t>
            </a:r>
            <a:r>
              <a:rPr lang="ko-KR" altLang="en-US" dirty="0"/>
              <a:t>인당 약 </a:t>
            </a:r>
            <a:r>
              <a:rPr lang="en-US" altLang="ko-KR" dirty="0"/>
              <a:t>2</a:t>
            </a:r>
            <a:r>
              <a:rPr lang="ko-KR" altLang="en-US" dirty="0"/>
              <a:t>대의 스마트폰 보급률을 보인다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대의 경우 모바일 기기로 약 </a:t>
            </a:r>
            <a:r>
              <a:rPr lang="en-US" altLang="ko-KR" dirty="0"/>
              <a:t>3</a:t>
            </a:r>
            <a:r>
              <a:rPr lang="ko-KR" altLang="en-US" dirty="0"/>
              <a:t>개 이상의 게임을 다운받아 플레이 한다</a:t>
            </a:r>
            <a:r>
              <a:rPr lang="en-US" altLang="ko-KR" dirty="0"/>
              <a:t>.</a:t>
            </a:r>
          </a:p>
          <a:p>
            <a:r>
              <a:rPr lang="ko-KR" altLang="en-US" b="0" dirty="0">
                <a:effectLst/>
              </a:rPr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7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5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1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51089"/>
            <a:ext cx="6858000" cy="773880"/>
          </a:xfrm>
          <a:prstGeom prst="rect">
            <a:avLst/>
          </a:prstGeo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58898"/>
            <a:ext cx="6858000" cy="4010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1EE959A-48AF-4159-855E-251F1DED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00F7B53B-231C-4CE4-98D7-E831792758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266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48F780EC-B47E-406F-9CD5-C570E4DD4D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448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FA1ABEBD-60C5-4498-9585-D5421E930B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3629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769F7B-650F-46AE-9013-9FD01C19291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ACDF9CF-92B0-4333-93CF-B14FE25BD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272731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18EF6-9FB1-478B-91A7-1ECFD929CCF8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19">
            <a:extLst>
              <a:ext uri="{FF2B5EF4-FFF2-40B4-BE49-F238E27FC236}">
                <a16:creationId xmlns:a16="http://schemas.microsoft.com/office/drawing/2014/main" id="{F8B72F1E-7C5A-474D-9E06-F776D0A3A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2696218-A3DE-459E-9E5B-136DFFAEE8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DEBF5467-E389-4AE2-9589-C67F51C5F9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2665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1" name="텍스트 개체 틀 12">
            <a:extLst>
              <a:ext uri="{FF2B5EF4-FFF2-40B4-BE49-F238E27FC236}">
                <a16:creationId xmlns:a16="http://schemas.microsoft.com/office/drawing/2014/main" id="{DE423243-997B-44B0-9F30-B2E62EE332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448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FFDD0299-F149-49B7-9F66-6E7C68336F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3629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8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CD5D7-46A4-4E92-B512-DD5179FC77F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DBD22909-BA7A-4866-BA00-70BA8E1E72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42D2C1F-A389-4682-86AF-8120F51F1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54598EB2-91D5-424D-8581-48BAA5C04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266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1" name="텍스트 개체 틀 12">
            <a:extLst>
              <a:ext uri="{FF2B5EF4-FFF2-40B4-BE49-F238E27FC236}">
                <a16:creationId xmlns:a16="http://schemas.microsoft.com/office/drawing/2014/main" id="{1A982FE0-1DB6-4B25-A439-D03631CF36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4482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82159F52-B8CC-408F-9A5C-28D24F3563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3629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2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36D7B15-5481-45E3-9C9B-2866DDD7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0BA7A1FE-1557-485F-9E9C-E7A797EE8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266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62722293-853C-4AB0-BFA7-776A6C7C71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448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3" name="텍스트 개체 틀 12">
            <a:extLst>
              <a:ext uri="{FF2B5EF4-FFF2-40B4-BE49-F238E27FC236}">
                <a16:creationId xmlns:a16="http://schemas.microsoft.com/office/drawing/2014/main" id="{FB61177A-60FC-456B-83BB-B416A42282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36299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69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0435B-A1B3-43BD-AE6A-2E612DEA8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57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D11A882C-017D-4823-964E-A6FE96E8E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4453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192D9ADC-A233-41D3-9BB3-FEBD23A74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5849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83B3A3B4-827F-4C86-93A1-686F235C04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7245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9B2BC2-DF0C-46AC-BFD9-98D9EF024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550" y="1311275"/>
            <a:ext cx="3897313" cy="547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88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6FB7D4-F6A6-4E3B-A87E-938AEABA2F3F}"/>
              </a:ext>
            </a:extLst>
          </p:cNvPr>
          <p:cNvSpPr/>
          <p:nvPr userDrawn="1"/>
        </p:nvSpPr>
        <p:spPr>
          <a:xfrm>
            <a:off x="0" y="1708879"/>
            <a:ext cx="9144000" cy="2443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3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40DFDF-A5AC-4515-A214-91BEFAE91AA9}"/>
              </a:ext>
            </a:extLst>
          </p:cNvPr>
          <p:cNvSpPr/>
          <p:nvPr userDrawn="1"/>
        </p:nvSpPr>
        <p:spPr>
          <a:xfrm>
            <a:off x="0" y="0"/>
            <a:ext cx="9144000" cy="4047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1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5FA99-B79B-4332-B1F8-37A9AAD1A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_</a:t>
            </a:r>
            <a:r>
              <a:rPr lang="ko-KR" altLang="en-US" dirty="0"/>
              <a:t>개요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E69947-736C-424D-97EC-44C8CE8E62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정재호 </a:t>
            </a:r>
            <a:r>
              <a:rPr lang="en-US" altLang="ko-KR" sz="1800" dirty="0"/>
              <a:t>(???)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760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F32E6F9-13DF-4FBD-BB7D-9D7F63365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세계관 설정 </a:t>
            </a:r>
            <a:r>
              <a:rPr lang="en-US" altLang="ko-KR" dirty="0"/>
              <a:t>( </a:t>
            </a:r>
            <a:r>
              <a:rPr lang="ko-KR" altLang="en-US" dirty="0"/>
              <a:t>주요 장치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1A7197-D2F0-46E7-AF66-9545AD9D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16AE62-8223-4525-8265-1436A3844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27C02F-083E-4913-8279-A73ECF3FF7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B7371BE-7D34-4D9A-9DBD-04BB928C5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2C30FAD0-4097-4C51-8B71-49A824A6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30840"/>
              </p:ext>
            </p:extLst>
          </p:nvPr>
        </p:nvGraphicFramePr>
        <p:xfrm>
          <a:off x="280987" y="1044575"/>
          <a:ext cx="8603933" cy="3816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397693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3233420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콜로니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과거에 과학적 연구를 위해 만들어진 하늘을 나는 비행 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명의 과학자가 구역을 나눠 관리함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미래에 인공지능을 개발해 인류를 통제하기 시작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이후 주인공을 과거로 시간이동 하게 만드는 장소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사건의 발단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에테르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스토리 상 에너지 동력원이자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로봇들이 움직일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특수한 경우 시공간까지 제어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해당 기술은 주인공을 돕는 박사만이 할 수 있는 기술 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이후 스토리의 복선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시공간</a:t>
                      </a:r>
                      <a:endParaRPr lang="en-US" altLang="ko-KR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제어할 수 있는 현실에서는 불가능한 기술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시공간을 제어하기 위해 많은 양의 에테르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동력원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주인공의 스킬의 컨셉에 대한 개연성 부여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현실에 불가능한 기술에 대한 거부감 해소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15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727FF2-698E-4FF4-A150-B30514404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디자인 컨셉 </a:t>
            </a:r>
            <a:r>
              <a:rPr lang="en-US" altLang="ko-KR" dirty="0"/>
              <a:t>( </a:t>
            </a:r>
            <a:r>
              <a:rPr lang="ko-KR" altLang="en-US" dirty="0"/>
              <a:t>주인공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A27C568-3B98-4C5E-AE8D-315063C5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D4115A-C5D7-4AD6-9320-71641D27F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294595-DEA8-41A5-AF34-FC3D639BD0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8F40F39-8017-4756-9BEF-8FA5199698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91DB8E-C34B-4161-ABD8-A8A597016012}"/>
              </a:ext>
            </a:extLst>
          </p:cNvPr>
          <p:cNvGrpSpPr/>
          <p:nvPr/>
        </p:nvGrpSpPr>
        <p:grpSpPr>
          <a:xfrm>
            <a:off x="929468" y="656335"/>
            <a:ext cx="6961172" cy="2927053"/>
            <a:chOff x="808429" y="755077"/>
            <a:chExt cx="7234159" cy="30418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021453A-151A-4A00-AB42-F87E2184B931}"/>
                </a:ext>
              </a:extLst>
            </p:cNvPr>
            <p:cNvGrpSpPr/>
            <p:nvPr/>
          </p:nvGrpSpPr>
          <p:grpSpPr>
            <a:xfrm>
              <a:off x="5381434" y="813928"/>
              <a:ext cx="2661154" cy="2982989"/>
              <a:chOff x="7465235" y="1440341"/>
              <a:chExt cx="3548205" cy="3977318"/>
            </a:xfrm>
          </p:grpSpPr>
          <p:pic>
            <p:nvPicPr>
              <p:cNvPr id="17" name="Picture 2" descr=" ">
                <a:extLst>
                  <a:ext uri="{FF2B5EF4-FFF2-40B4-BE49-F238E27FC236}">
                    <a16:creationId xmlns:a16="http://schemas.microsoft.com/office/drawing/2014/main" id="{3525EFA6-C173-4F83-AD4D-441902BBDC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696" b="91049" l="10000" r="93774">
                            <a14:foregroundMark x1="37170" y1="37852" x2="33019" y2="42583"/>
                            <a14:foregroundMark x1="43962" y1="10486" x2="55660" y2="9591"/>
                            <a14:foregroundMark x1="55660" y1="9591" x2="62830" y2="15473"/>
                            <a14:foregroundMark x1="62830" y1="15473" x2="63208" y2="17519"/>
                            <a14:foregroundMark x1="59811" y1="10102" x2="54151" y2="8696"/>
                            <a14:foregroundMark x1="63396" y1="11125" x2="59811" y2="9591"/>
                            <a14:foregroundMark x1="50377" y1="12404" x2="46792" y2="21228"/>
                            <a14:foregroundMark x1="46792" y1="21228" x2="50189" y2="29668"/>
                            <a14:foregroundMark x1="50189" y1="29668" x2="51509" y2="30691"/>
                            <a14:foregroundMark x1="52075" y1="20205" x2="57170" y2="42967"/>
                            <a14:foregroundMark x1="57170" y1="42967" x2="62075" y2="52685"/>
                            <a14:foregroundMark x1="62075" y1="52685" x2="62264" y2="54348"/>
                            <a14:foregroundMark x1="53396" y1="38875" x2="46415" y2="51918"/>
                            <a14:foregroundMark x1="46415" y1="51918" x2="46415" y2="59591"/>
                            <a14:foregroundMark x1="46415" y1="59591" x2="50000" y2="65857"/>
                            <a14:foregroundMark x1="53396" y1="45013" x2="47547" y2="52685"/>
                            <a14:foregroundMark x1="47547" y1="52685" x2="45660" y2="66368"/>
                            <a14:foregroundMark x1="45660" y1="66368" x2="48491" y2="73146"/>
                            <a14:foregroundMark x1="48491" y1="73146" x2="54340" y2="75575"/>
                            <a14:foregroundMark x1="67358" y1="44629" x2="66981" y2="62532"/>
                            <a14:foregroundMark x1="66981" y1="62532" x2="55660" y2="82225"/>
                            <a14:foregroundMark x1="73019" y1="42839" x2="70566" y2="59719"/>
                            <a14:foregroundMark x1="70566" y1="59719" x2="64340" y2="69437"/>
                            <a14:foregroundMark x1="64340" y1="69437" x2="63585" y2="68670"/>
                            <a14:foregroundMark x1="73962" y1="38875" x2="78491" y2="45141"/>
                            <a14:foregroundMark x1="78491" y1="45141" x2="81132" y2="60997"/>
                            <a14:foregroundMark x1="81132" y1="60997" x2="76981" y2="73018"/>
                            <a14:foregroundMark x1="78302" y1="42711" x2="84340" y2="61765"/>
                            <a14:foregroundMark x1="84340" y1="61765" x2="83019" y2="77110"/>
                            <a14:foregroundMark x1="83019" y1="77110" x2="67736" y2="91432"/>
                            <a14:foregroundMark x1="77925" y1="31458" x2="88113" y2="37468"/>
                            <a14:foregroundMark x1="88113" y1="37468" x2="90755" y2="41176"/>
                            <a14:foregroundMark x1="84340" y1="34143" x2="75094" y2="28900"/>
                            <a14:foregroundMark x1="87736" y1="49233" x2="88491" y2="53197"/>
                            <a14:foregroundMark x1="89623" y1="45524" x2="91132" y2="53836"/>
                            <a14:foregroundMark x1="56226" y1="35550" x2="41698" y2="43862"/>
                            <a14:foregroundMark x1="41698" y1="43862" x2="38302" y2="53964"/>
                            <a14:foregroundMark x1="38302" y1="53964" x2="38868" y2="54604"/>
                            <a14:foregroundMark x1="46792" y1="34783" x2="35472" y2="38107"/>
                            <a14:foregroundMark x1="35472" y1="38107" x2="30000" y2="45780"/>
                            <a14:foregroundMark x1="30000" y1="45780" x2="30943" y2="46675"/>
                            <a14:foregroundMark x1="42642" y1="34271" x2="32830" y2="40153"/>
                            <a14:foregroundMark x1="32830" y1="40153" x2="33962" y2="41688"/>
                            <a14:foregroundMark x1="48113" y1="34655" x2="43585" y2="20077"/>
                            <a14:foregroundMark x1="45849" y1="25064" x2="41698" y2="18031"/>
                            <a14:foregroundMark x1="41698" y1="18031" x2="41321" y2="16113"/>
                            <a14:foregroundMark x1="41698" y1="24297" x2="40189" y2="16113"/>
                            <a14:foregroundMark x1="44528" y1="18159" x2="42264" y2="15729"/>
                            <a14:foregroundMark x1="41509" y1="14962" x2="41321" y2="19949"/>
                            <a14:foregroundMark x1="39811" y1="13299" x2="38679" y2="18670"/>
                            <a14:foregroundMark x1="39245" y1="12916" x2="39623" y2="20844"/>
                            <a14:foregroundMark x1="39623" y1="20844" x2="41321" y2="21228"/>
                            <a14:foregroundMark x1="39434" y1="15345" x2="46415" y2="19437"/>
                            <a14:foregroundMark x1="39623" y1="13043" x2="39623" y2="20332"/>
                            <a14:foregroundMark x1="39623" y1="20332" x2="43019" y2="20205"/>
                            <a14:foregroundMark x1="39057" y1="13811" x2="40000" y2="20077"/>
                            <a14:foregroundMark x1="38113" y1="11381" x2="38491" y2="16368"/>
                            <a14:foregroundMark x1="38302" y1="14194" x2="37358" y2="14962"/>
                            <a14:foregroundMark x1="37358" y1="14962" x2="38113" y2="14706"/>
                            <a14:foregroundMark x1="40189" y1="12788" x2="42642" y2="12148"/>
                            <a14:foregroundMark x1="44528" y1="11125" x2="50377" y2="9974"/>
                            <a14:foregroundMark x1="53019" y1="9207" x2="57170" y2="8951"/>
                            <a14:foregroundMark x1="58491" y1="9079" x2="59057" y2="12020"/>
                            <a14:foregroundMark x1="37736" y1="46931" x2="43585" y2="71995"/>
                            <a14:foregroundMark x1="36038" y1="50767" x2="37547" y2="68542"/>
                            <a14:foregroundMark x1="37547" y1="68542" x2="40755" y2="76215"/>
                            <a14:foregroundMark x1="40755" y1="76215" x2="41321" y2="76471"/>
                            <a14:foregroundMark x1="41132" y1="61509" x2="41698" y2="87852"/>
                            <a14:foregroundMark x1="40000" y1="67775" x2="39245" y2="89386"/>
                            <a14:foregroundMark x1="58491" y1="68414" x2="56038" y2="87468"/>
                            <a14:foregroundMark x1="39245" y1="60870" x2="25472" y2="52558"/>
                            <a14:foregroundMark x1="25472" y1="52558" x2="22642" y2="47698"/>
                            <a14:foregroundMark x1="34906" y1="60486" x2="24528" y2="56522"/>
                            <a14:foregroundMark x1="24528" y1="56522" x2="19434" y2="49105"/>
                            <a14:foregroundMark x1="33962" y1="40921" x2="27925" y2="32225"/>
                            <a14:foregroundMark x1="39623" y1="34271" x2="32264" y2="34271"/>
                            <a14:foregroundMark x1="43019" y1="33632" x2="33019" y2="33887"/>
                            <a14:foregroundMark x1="84528" y1="57161" x2="93208" y2="61125"/>
                            <a14:foregroundMark x1="93208" y1="61125" x2="93585" y2="65473"/>
                            <a14:foregroundMark x1="93774" y1="60486" x2="93019" y2="60486"/>
                            <a14:foregroundMark x1="40566" y1="21611" x2="36604" y2="16368"/>
                            <a14:foregroundMark x1="38302" y1="17008" x2="37170" y2="1355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7"/>
              <a:stretch/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46DBD5-D671-4B34-90E8-7651F6127373}"/>
                  </a:ext>
                </a:extLst>
              </p:cNvPr>
              <p:cNvSpPr txBox="1"/>
              <p:nvPr/>
            </p:nvSpPr>
            <p:spPr>
              <a:xfrm>
                <a:off x="7465235" y="4771326"/>
                <a:ext cx="3214455" cy="639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튜토리얼 정리 디자인 컨셉</a:t>
                </a:r>
                <a:endParaRPr lang="en-US" altLang="ko-KR" sz="1200" dirty="0"/>
              </a:p>
              <a:p>
                <a:r>
                  <a:rPr lang="en-US" altLang="ko-KR" sz="1200" dirty="0"/>
                  <a:t>- &gt; </a:t>
                </a:r>
                <a:r>
                  <a:rPr lang="ko-KR" altLang="en-US" sz="1200" dirty="0"/>
                  <a:t>이후 정리 코스튬으로 활용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E8BA321-57FE-4E14-A125-B08A54AFDC31}"/>
                  </a:ext>
                </a:extLst>
              </p:cNvPr>
              <p:cNvSpPr/>
              <p:nvPr/>
            </p:nvSpPr>
            <p:spPr>
              <a:xfrm>
                <a:off x="7465235" y="1440341"/>
                <a:ext cx="3548205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237A3A5-DB63-443D-A478-B0265C307377}"/>
                </a:ext>
              </a:extLst>
            </p:cNvPr>
            <p:cNvGrpSpPr/>
            <p:nvPr/>
          </p:nvGrpSpPr>
          <p:grpSpPr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D0A699C-8C65-4750-9706-2983729255BF}"/>
                  </a:ext>
                </a:extLst>
              </p:cNvPr>
              <p:cNvGrpSpPr/>
              <p:nvPr/>
            </p:nvGrpSpPr>
            <p:grpSpPr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15" name="그림 14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D2D12412-9D61-4FAC-A9BE-74B45EC5B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961" b="90039" l="9872" r="89945">
                              <a14:foregroundMark x1="49543" y1="11643" x2="55759" y2="11514"/>
                              <a14:foregroundMark x1="65814" y1="88616" x2="70384" y2="900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4993" y="879231"/>
                  <a:ext cx="2449701" cy="3461826"/>
                </a:xfrm>
                <a:prstGeom prst="rect">
                  <a:avLst/>
                </a:prstGeom>
              </p:spPr>
            </p:pic>
            <p:pic>
              <p:nvPicPr>
                <p:cNvPr id="16" name="그림 15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125150AA-8316-45E8-A15B-8C0970263A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972" b="94920" l="9840" r="89894">
                              <a14:foregroundMark x1="47340" y1="11289" x2="51330" y2="12888"/>
                              <a14:foregroundMark x1="66888" y1="77799" x2="67154" y2="93979"/>
                              <a14:foregroundMark x1="38032" y1="68297" x2="35505" y2="87018"/>
                              <a14:foregroundMark x1="29521" y1="91063" x2="41356" y2="85701"/>
                              <a14:foregroundMark x1="41622" y1="84666" x2="41888" y2="87018"/>
                              <a14:foregroundMark x1="70479" y1="94920" x2="69947" y2="86830"/>
                              <a14:foregroundMark x1="41356" y1="88993" x2="32846" y2="90499"/>
                              <a14:foregroundMark x1="41223" y1="86265" x2="41356" y2="87770"/>
                              <a14:foregroundMark x1="67819" y1="19003" x2="69415" y2="1514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879231"/>
                  <a:ext cx="2449006" cy="3461826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97939F-3895-4E4E-9C48-055DF9B51DE5}"/>
                  </a:ext>
                </a:extLst>
              </p:cNvPr>
              <p:cNvSpPr txBox="1"/>
              <p:nvPr/>
            </p:nvSpPr>
            <p:spPr>
              <a:xfrm>
                <a:off x="1912597" y="4681459"/>
                <a:ext cx="3232224" cy="415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50" dirty="0"/>
                  <a:t>메인 정리 기본 디자인 컨셉</a:t>
                </a:r>
              </a:p>
            </p:txBody>
          </p:sp>
          <p:pic>
            <p:nvPicPr>
              <p:cNvPr id="12" name="그림 11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A59E82-5E69-4BB0-9930-BFD6A9552B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backgroundMark x1="33200" y1="26301" x2="48800" y2="31505"/>
                            <a14:backgroundMark x1="48800" y1="31505" x2="61600" y2="41210"/>
                            <a14:backgroundMark x1="61600" y1="41210" x2="69400" y2="56399"/>
                            <a14:backgroundMark x1="69400" y1="56399" x2="64600" y2="83685"/>
                            <a14:backgroundMark x1="64600" y1="83685" x2="48200" y2="89170"/>
                            <a14:backgroundMark x1="48200" y1="89170" x2="32000" y2="83826"/>
                            <a14:backgroundMark x1="32000" y1="83826" x2="14800" y2="87201"/>
                            <a14:backgroundMark x1="14800" y1="87201" x2="6800" y2="74543"/>
                            <a14:backgroundMark x1="6800" y1="74543" x2="7600" y2="39944"/>
                            <a14:backgroundMark x1="7600" y1="39944" x2="19600" y2="30380"/>
                            <a14:backgroundMark x1="19600" y1="30380" x2="33400" y2="26723"/>
                            <a14:backgroundMark x1="48800" y1="37834" x2="55000" y2="75949"/>
                            <a14:backgroundMark x1="55000" y1="75949" x2="40800" y2="83826"/>
                            <a14:backgroundMark x1="40800" y1="83826" x2="22400" y2="85795"/>
                            <a14:backgroundMark x1="22400" y1="85795" x2="4800" y2="81013"/>
                            <a14:backgroundMark x1="4800" y1="81013" x2="6400" y2="53727"/>
                            <a14:backgroundMark x1="6400" y1="53727" x2="11400" y2="41210"/>
                            <a14:backgroundMark x1="11400" y1="41210" x2="20400" y2="30520"/>
                            <a14:backgroundMark x1="20400" y1="30520" x2="37200" y2="27848"/>
                            <a14:backgroundMark x1="37200" y1="27848" x2="48000" y2="37975"/>
                            <a14:backgroundMark x1="48000" y1="37975" x2="48800" y2="382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6" r="35859" b="14698"/>
              <a:stretch/>
            </p:blipFill>
            <p:spPr>
              <a:xfrm>
                <a:off x="5643527" y="1759627"/>
                <a:ext cx="1660839" cy="2228850"/>
              </a:xfrm>
              <a:prstGeom prst="rect">
                <a:avLst/>
              </a:prstGeom>
            </p:spPr>
          </p:pic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01E48755-C715-422D-AF77-31C360088034}"/>
                  </a:ext>
                </a:extLst>
              </p:cNvPr>
              <p:cNvSpPr/>
              <p:nvPr/>
            </p:nvSpPr>
            <p:spPr>
              <a:xfrm>
                <a:off x="5074465" y="2578776"/>
                <a:ext cx="809625" cy="619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C2691C9-C308-44D2-821B-748C565FC83D}"/>
                  </a:ext>
                </a:extLst>
              </p:cNvPr>
              <p:cNvSpPr/>
              <p:nvPr/>
            </p:nvSpPr>
            <p:spPr>
              <a:xfrm>
                <a:off x="1912597" y="1298101"/>
                <a:ext cx="5113257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8124A4-B2BA-4AB9-8905-999543110863}"/>
              </a:ext>
            </a:extLst>
          </p:cNvPr>
          <p:cNvSpPr txBox="1"/>
          <p:nvPr/>
        </p:nvSpPr>
        <p:spPr>
          <a:xfrm>
            <a:off x="4059234" y="2830325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SD</a:t>
            </a:r>
            <a:r>
              <a:rPr lang="ko-KR" altLang="en-US" sz="1350" dirty="0"/>
              <a:t> 화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8D5C3F5-C4F2-445A-B45F-235125158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358094"/>
              </p:ext>
            </p:extLst>
          </p:nvPr>
        </p:nvGraphicFramePr>
        <p:xfrm>
          <a:off x="292573" y="3725285"/>
          <a:ext cx="8558853" cy="15383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699726152"/>
                    </a:ext>
                  </a:extLst>
                </a:gridCol>
              </a:tblGrid>
              <a:tr h="3374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6276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 기술을 가진 사이보그 군인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미래의 기술과 과거의 기술이 합쳐진 형태의 신체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 장치를 부각시키는 디자인을 사용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튜토리얼에서</a:t>
                      </a:r>
                      <a:r>
                        <a:rPr lang="ko-KR" altLang="en-US" sz="1100" dirty="0"/>
                        <a:t> 사용될 비슷하지만 조금 더 미래 기술이라고 생각할 만한 디자인의 코스튬 필요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707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956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4679FDA-05AC-4519-A79A-F2960F84B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디자인 컨셉</a:t>
            </a:r>
            <a:r>
              <a:rPr lang="en-US" altLang="ko-KR" dirty="0"/>
              <a:t>( </a:t>
            </a:r>
            <a:r>
              <a:rPr lang="ko-KR" altLang="en-US" dirty="0"/>
              <a:t>주요 </a:t>
            </a:r>
            <a:r>
              <a:rPr lang="en-US" altLang="ko-KR" dirty="0"/>
              <a:t>NPC 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84316-7B0E-4386-95E6-98806975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DFC470-D941-4353-8933-ACB977D975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E9A250-E63D-41F9-8050-C8E380E9E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5D6BE9B-6979-4CFC-9DF0-CDCD9ECB38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7CCEB1-5B24-4271-A334-E29251C5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59639"/>
              </p:ext>
            </p:extLst>
          </p:nvPr>
        </p:nvGraphicFramePr>
        <p:xfrm>
          <a:off x="292573" y="2857500"/>
          <a:ext cx="8558853" cy="2345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038822398"/>
                    </a:ext>
                  </a:extLst>
                </a:gridCol>
              </a:tblGrid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90893"/>
                  </a:ext>
                </a:extLst>
              </a:tr>
              <a:tr h="65927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718093"/>
                  </a:ext>
                </a:extLst>
              </a:tr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617959"/>
                  </a:ext>
                </a:extLst>
              </a:tr>
              <a:tr h="10707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1178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326F49A-6265-4A03-9053-F33DBC9CF9D6}"/>
              </a:ext>
            </a:extLst>
          </p:cNvPr>
          <p:cNvGrpSpPr/>
          <p:nvPr/>
        </p:nvGrpSpPr>
        <p:grpSpPr>
          <a:xfrm>
            <a:off x="2081884" y="736810"/>
            <a:ext cx="4980231" cy="2050629"/>
            <a:chOff x="899161" y="1345195"/>
            <a:chExt cx="7345679" cy="302461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3EAD494-19E2-4A80-96B8-02AD957ADFFA}"/>
                </a:ext>
              </a:extLst>
            </p:cNvPr>
            <p:cNvGrpSpPr/>
            <p:nvPr/>
          </p:nvGrpSpPr>
          <p:grpSpPr>
            <a:xfrm>
              <a:off x="899161" y="1345195"/>
              <a:ext cx="2374256" cy="3024611"/>
              <a:chOff x="1304925" y="879231"/>
              <a:chExt cx="3165675" cy="4032815"/>
            </a:xfrm>
          </p:grpSpPr>
          <p:pic>
            <p:nvPicPr>
              <p:cNvPr id="16" name="그림 15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8D945A78-DCFE-45F7-B72C-17930542C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20" b="93217" l="5707" r="93071">
                            <a14:foregroundMark x1="42391" y1="12473" x2="41712" y2="7768"/>
                            <a14:foregroundMark x1="37772" y1="17615" x2="36141" y2="27462"/>
                            <a14:foregroundMark x1="36005" y1="21116" x2="32201" y2="27352"/>
                            <a14:foregroundMark x1="88315" y1="80635" x2="90353" y2="86871"/>
                            <a14:foregroundMark x1="11005" y1="80635" x2="5842" y2="83042"/>
                            <a14:foregroundMark x1="11141" y1="84792" x2="15082" y2="91357"/>
                            <a14:foregroundMark x1="15082" y1="91357" x2="23777" y2="93326"/>
                            <a14:foregroundMark x1="23777" y1="93326" x2="23777" y2="93326"/>
                            <a14:foregroundMark x1="86549" y1="11050" x2="87908" y2="24945"/>
                            <a14:foregroundMark x1="90353" y1="8753" x2="93071" y2="7877"/>
                            <a14:foregroundMark x1="79348" y1="3720" x2="79212" y2="85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1217" y="879231"/>
                <a:ext cx="2945290" cy="365760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EA3A31-5714-48DD-8BA7-A03A611AAD90}"/>
                  </a:ext>
                </a:extLst>
              </p:cNvPr>
              <p:cNvSpPr txBox="1"/>
              <p:nvPr/>
            </p:nvSpPr>
            <p:spPr>
              <a:xfrm>
                <a:off x="1739576" y="4422534"/>
                <a:ext cx="2191620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대기 화면 </a:t>
                </a:r>
                <a:r>
                  <a:rPr lang="en-US" altLang="ko-KR" sz="800" dirty="0"/>
                  <a:t>NPC </a:t>
                </a:r>
                <a:r>
                  <a:rPr lang="ko-KR" altLang="en-US" sz="800" dirty="0"/>
                  <a:t>컨셉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034915F9-203C-4A3D-A68D-045AE58EF7AB}"/>
                  </a:ext>
                </a:extLst>
              </p:cNvPr>
              <p:cNvSpPr/>
              <p:nvPr/>
            </p:nvSpPr>
            <p:spPr>
              <a:xfrm>
                <a:off x="1304925" y="934728"/>
                <a:ext cx="3165675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6B01D17-D670-44DE-9A68-AD824DA6269E}"/>
                </a:ext>
              </a:extLst>
            </p:cNvPr>
            <p:cNvGrpSpPr/>
            <p:nvPr/>
          </p:nvGrpSpPr>
          <p:grpSpPr>
            <a:xfrm>
              <a:off x="3684985" y="1386817"/>
              <a:ext cx="4559855" cy="2982989"/>
              <a:chOff x="4913313" y="934728"/>
              <a:chExt cx="6079807" cy="3977318"/>
            </a:xfrm>
          </p:grpSpPr>
          <p:pic>
            <p:nvPicPr>
              <p:cNvPr id="11" name="그림 10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48C4281B-F760-4FF2-991E-0F6905321E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863" b="93478" l="9375" r="89915">
                            <a14:foregroundMark x1="89631" y1="63545" x2="89773" y2="68896"/>
                            <a14:foregroundMark x1="82670" y1="87291" x2="83239" y2="91304"/>
                            <a14:foregroundMark x1="58381" y1="90468" x2="54830" y2="92308"/>
                            <a14:foregroundMark x1="79261" y1="92977" x2="81108" y2="92809"/>
                            <a14:foregroundMark x1="68324" y1="8863" x2="70455" y2="9365"/>
                            <a14:foregroundMark x1="82528" y1="21739" x2="81534" y2="20903"/>
                            <a14:foregroundMark x1="55682" y1="93478" x2="55256" y2="93478"/>
                            <a14:backgroundMark x1="27983" y1="10368" x2="25710" y2="18562"/>
                            <a14:backgroundMark x1="25710" y1="18562" x2="26136" y2="91806"/>
                            <a14:backgroundMark x1="31534" y1="12375" x2="31960" y2="21739"/>
                            <a14:backgroundMark x1="31960" y1="21739" x2="30114" y2="29933"/>
                            <a14:backgroundMark x1="43182" y1="25753" x2="41903" y2="41304"/>
                            <a14:backgroundMark x1="41903" y1="41304" x2="38352" y2="48328"/>
                            <a14:backgroundMark x1="38352" y1="48328" x2="32386" y2="541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3"/>
              <a:stretch/>
            </p:blipFill>
            <p:spPr>
              <a:xfrm>
                <a:off x="4913313" y="1257300"/>
                <a:ext cx="1721049" cy="28098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3BA5E1-687C-4DF0-B37F-335D961DC0F3}"/>
                  </a:ext>
                </a:extLst>
              </p:cNvPr>
              <p:cNvSpPr txBox="1"/>
              <p:nvPr/>
            </p:nvSpPr>
            <p:spPr>
              <a:xfrm>
                <a:off x="5010150" y="4067175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던전 보스 컨셉</a:t>
                </a:r>
              </a:p>
            </p:txBody>
          </p:sp>
          <p:pic>
            <p:nvPicPr>
              <p:cNvPr id="13" name="Picture 2" descr="관련 이미지">
                <a:extLst>
                  <a:ext uri="{FF2B5EF4-FFF2-40B4-BE49-F238E27FC236}">
                    <a16:creationId xmlns:a16="http://schemas.microsoft.com/office/drawing/2014/main" id="{CCA98817-1BA3-4C64-A1F5-83B5DB696E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576C54-FC88-4C0A-8221-5CF8A63F681D}"/>
                  </a:ext>
                </a:extLst>
              </p:cNvPr>
              <p:cNvSpPr txBox="1"/>
              <p:nvPr/>
            </p:nvSpPr>
            <p:spPr>
              <a:xfrm>
                <a:off x="8067942" y="3697843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최종 보스 컨셉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FF8D6EC-4CE2-4AA9-AD7A-CE08A0DF6935}"/>
                  </a:ext>
                </a:extLst>
              </p:cNvPr>
              <p:cNvSpPr/>
              <p:nvPr/>
            </p:nvSpPr>
            <p:spPr>
              <a:xfrm>
                <a:off x="4913313" y="934728"/>
                <a:ext cx="6079807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675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FBB031B-2D32-40B8-9D82-D9B7DDA1B6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디자인 컨셉 </a:t>
            </a:r>
            <a:r>
              <a:rPr lang="en-US" altLang="ko-KR" dirty="0"/>
              <a:t>( </a:t>
            </a:r>
            <a:r>
              <a:rPr lang="ko-KR" altLang="en-US" dirty="0"/>
              <a:t>보스 몬스터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E46D76-190C-4A47-962E-3E5095236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98A715-A2F6-4802-B87A-6A7FD38DA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042EC4-9D76-4417-A9F2-E16049176E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47761B-4D7E-4776-A553-72CC3ACFD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F690BC0-171E-4D00-9E57-BED80FB7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755916"/>
              </p:ext>
            </p:extLst>
          </p:nvPr>
        </p:nvGraphicFramePr>
        <p:xfrm>
          <a:off x="302137" y="3601085"/>
          <a:ext cx="8561949" cy="1492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1949">
                  <a:extLst>
                    <a:ext uri="{9D8B030D-6E8A-4147-A177-3AD203B41FA5}">
                      <a16:colId xmlns:a16="http://schemas.microsoft.com/office/drawing/2014/main" val="3716736860"/>
                    </a:ext>
                  </a:extLst>
                </a:gridCol>
              </a:tblGrid>
              <a:tr h="30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231902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941705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EC84FBD-9F8E-42C8-99A4-6567BD212C5D}"/>
              </a:ext>
            </a:extLst>
          </p:cNvPr>
          <p:cNvGrpSpPr/>
          <p:nvPr/>
        </p:nvGrpSpPr>
        <p:grpSpPr>
          <a:xfrm>
            <a:off x="391212" y="800417"/>
            <a:ext cx="8337841" cy="2667000"/>
            <a:chOff x="1003759" y="1595120"/>
            <a:chExt cx="11117121" cy="3556000"/>
          </a:xfrm>
        </p:grpSpPr>
        <p:pic>
          <p:nvPicPr>
            <p:cNvPr id="9" name="그림 8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E8B46A0A-BC32-48C4-8C59-9BED85BA8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" b="97247" l="6641" r="90000">
                          <a14:foregroundMark x1="32969" y1="28237" x2="31094" y2="12595"/>
                          <a14:foregroundMark x1="31094" y1="12595" x2="36641" y2="21851"/>
                          <a14:foregroundMark x1="36641" y1="22437" x2="36406" y2="8260"/>
                          <a14:foregroundMark x1="36406" y1="8260" x2="39609" y2="17399"/>
                          <a14:foregroundMark x1="35938" y1="6854" x2="35938" y2="6854"/>
                          <a14:foregroundMark x1="38906" y1="2988" x2="38906" y2="2988"/>
                          <a14:foregroundMark x1="40000" y1="5741" x2="40000" y2="5741"/>
                          <a14:foregroundMark x1="40000" y1="9900" x2="40000" y2="12947"/>
                          <a14:foregroundMark x1="41875" y1="17692" x2="42188" y2="19098"/>
                          <a14:foregroundMark x1="42188" y1="21558" x2="42578" y2="24897"/>
                          <a14:foregroundMark x1="27734" y1="38781" x2="25547" y2="49912"/>
                          <a14:foregroundMark x1="34297" y1="45636" x2="31875" y2="62624"/>
                          <a14:foregroundMark x1="31875" y1="62624" x2="34297" y2="70299"/>
                          <a14:foregroundMark x1="21250" y1="42121" x2="12656" y2="60105"/>
                          <a14:foregroundMark x1="12656" y1="60105" x2="12578" y2="68600"/>
                          <a14:foregroundMark x1="18281" y1="33216" x2="12812" y2="43234"/>
                          <a14:foregroundMark x1="35078" y1="38781" x2="41719" y2="11306"/>
                          <a14:foregroundMark x1="41719" y1="11306" x2="43438" y2="9373"/>
                          <a14:foregroundMark x1="46641" y1="13415" x2="46406" y2="16930"/>
                          <a14:foregroundMark x1="78750" y1="26186" x2="85156" y2="51787"/>
                          <a14:foregroundMark x1="81250" y1="29174" x2="79219" y2="19566"/>
                          <a14:foregroundMark x1="78047" y1="26948" x2="77266" y2="21031"/>
                          <a14:foregroundMark x1="34766" y1="15817" x2="35156" y2="937"/>
                          <a14:foregroundMark x1="35156" y1="937" x2="35547" y2="117"/>
                          <a14:foregroundMark x1="43672" y1="1406" x2="30859" y2="7499"/>
                          <a14:foregroundMark x1="37266" y1="38430" x2="48906" y2="57059"/>
                          <a14:foregroundMark x1="48906" y1="57059" x2="49844" y2="81781"/>
                          <a14:foregroundMark x1="41484" y1="50088" x2="45938" y2="84359"/>
                          <a14:foregroundMark x1="42188" y1="61219" x2="26406" y2="96778"/>
                          <a14:foregroundMark x1="18984" y1="43058" x2="12656" y2="56825"/>
                          <a14:foregroundMark x1="12656" y1="56825" x2="12109" y2="73989"/>
                          <a14:foregroundMark x1="12578" y1="43820" x2="12812" y2="63269"/>
                          <a14:foregroundMark x1="16797" y1="75864" x2="54375" y2="82835"/>
                          <a14:foregroundMark x1="54375" y1="82835" x2="59531" y2="96895"/>
                          <a14:foregroundMark x1="59531" y1="96895" x2="59531" y2="97305"/>
                          <a14:foregroundMark x1="54844" y1="79379" x2="73203" y2="84534"/>
                          <a14:foregroundMark x1="73203" y1="84534" x2="74844" y2="86409"/>
                          <a14:foregroundMark x1="69375" y1="82484" x2="75313" y2="88049"/>
                          <a14:foregroundMark x1="8906" y1="68248" x2="15078" y2="78442"/>
                          <a14:foregroundMark x1="13281" y1="80844" x2="11094" y2="72525"/>
                          <a14:foregroundMark x1="82734" y1="52490" x2="84922" y2="62156"/>
                          <a14:foregroundMark x1="10859" y1="71178" x2="11563" y2="71178"/>
                          <a14:foregroundMark x1="6875" y1="72525" x2="7891" y2="77329"/>
                          <a14:foregroundMark x1="6875" y1="72876" x2="6641" y2="69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74" y="1734926"/>
              <a:ext cx="2021511" cy="2695874"/>
            </a:xfrm>
            <a:prstGeom prst="rect">
              <a:avLst/>
            </a:prstGeom>
          </p:spPr>
        </p:pic>
        <p:pic>
          <p:nvPicPr>
            <p:cNvPr id="10" name="그림 9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F03DB84B-1101-45B5-BBEC-08F244230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873" y="1734926"/>
              <a:ext cx="2183999" cy="2695874"/>
            </a:xfrm>
            <a:prstGeom prst="rect">
              <a:avLst/>
            </a:prstGeom>
          </p:spPr>
        </p:pic>
        <p:pic>
          <p:nvPicPr>
            <p:cNvPr id="11" name="그림 10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6C87BF11-526B-4C7C-AB5A-9207A8FF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60" y="1734926"/>
              <a:ext cx="1955996" cy="2695874"/>
            </a:xfrm>
            <a:prstGeom prst="rect">
              <a:avLst/>
            </a:prstGeom>
          </p:spPr>
        </p:pic>
        <p:pic>
          <p:nvPicPr>
            <p:cNvPr id="12" name="그림 11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40F89BCB-00A1-4522-9D30-807E77D04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444" y="1734926"/>
              <a:ext cx="1620520" cy="26958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DC20E0-5A72-4C9F-94B8-D9CB73522490}"/>
                </a:ext>
              </a:extLst>
            </p:cNvPr>
            <p:cNvSpPr txBox="1"/>
            <p:nvPr/>
          </p:nvSpPr>
          <p:spPr>
            <a:xfrm>
              <a:off x="1341120" y="4653280"/>
              <a:ext cx="17829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화학 </a:t>
              </a:r>
              <a:r>
                <a:rPr lang="en-US" altLang="ko-KR" sz="1350" dirty="0"/>
                <a:t>or</a:t>
              </a:r>
              <a:r>
                <a:rPr lang="ko-KR" altLang="en-US" sz="1350" dirty="0"/>
                <a:t> 에너지</a:t>
              </a:r>
              <a:endParaRPr lang="en-US" altLang="ko-KR" sz="13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D7C7AB-E985-4499-AE50-D170B938C3CB}"/>
                </a:ext>
              </a:extLst>
            </p:cNvPr>
            <p:cNvSpPr txBox="1"/>
            <p:nvPr/>
          </p:nvSpPr>
          <p:spPr>
            <a:xfrm>
              <a:off x="3905742" y="4653280"/>
              <a:ext cx="142389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전기 </a:t>
              </a:r>
              <a:r>
                <a:rPr lang="en-US" altLang="ko-KR" sz="1350" dirty="0"/>
                <a:t>/ </a:t>
              </a:r>
              <a:r>
                <a:rPr lang="ko-KR" altLang="en-US" sz="1350" dirty="0"/>
                <a:t>전자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AADBCF-D2AB-4D0F-A7CD-5061D1A284BD}"/>
                </a:ext>
              </a:extLst>
            </p:cNvPr>
            <p:cNvSpPr txBox="1"/>
            <p:nvPr/>
          </p:nvSpPr>
          <p:spPr>
            <a:xfrm>
              <a:off x="7014992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기계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1809AB-FBAE-45FF-8B3B-442D05630EB4}"/>
                </a:ext>
              </a:extLst>
            </p:cNvPr>
            <p:cNvSpPr txBox="1"/>
            <p:nvPr/>
          </p:nvSpPr>
          <p:spPr>
            <a:xfrm>
              <a:off x="9289537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생명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8951144-97D1-42F8-9CE2-10407C58718B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CA48AE-A61E-48E3-9449-1E656B3D96E1}"/>
                </a:ext>
              </a:extLst>
            </p:cNvPr>
            <p:cNvSpPr txBox="1"/>
            <p:nvPr/>
          </p:nvSpPr>
          <p:spPr>
            <a:xfrm>
              <a:off x="10629689" y="2575031"/>
              <a:ext cx="139183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rgbClr val="BD92DE"/>
                  </a:solidFill>
                </a:rPr>
                <a:t>. . .</a:t>
              </a:r>
              <a:endParaRPr lang="ko-KR" altLang="en-US" sz="1350" b="1" dirty="0">
                <a:solidFill>
                  <a:srgbClr val="BD92D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95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73074A-E063-4924-A348-D75BF2851D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화면 요소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28CD89-51F9-4E36-93A9-C670CDFE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3CF1A9-D2D4-47DD-A1F3-3696419CED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203A29-55E7-4A6C-8819-2D6CCD60A1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EA59EA-9FD6-4020-9889-C20F8815F8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59">
            <a:extLst>
              <a:ext uri="{FF2B5EF4-FFF2-40B4-BE49-F238E27FC236}">
                <a16:creationId xmlns:a16="http://schemas.microsoft.com/office/drawing/2014/main" id="{76BE7D81-A2CB-4768-92FE-CC59AF36D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082461"/>
              </p:ext>
            </p:extLst>
          </p:nvPr>
        </p:nvGraphicFramePr>
        <p:xfrm>
          <a:off x="292100" y="755077"/>
          <a:ext cx="8582026" cy="466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287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996403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1858167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중앙에 배치 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모바일 플랫폼의 화면 크기를 고려한 정리 크기와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설계 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플레이 중 유저가 피해야 할 장애물이 많아지는 경우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캐릭터가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가운데 있는 것과 그렇지 않는 것은 난이도 측면에서 매우 차이가 있을 것</a:t>
                      </a:r>
                      <a:r>
                        <a:rPr lang="ko-KR" altLang="en-US" sz="800" dirty="0"/>
                        <a:t>이라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파란색 구간에 배치되는 버튼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유저가 플레이 </a:t>
                      </a:r>
                      <a:r>
                        <a:rPr lang="ko-KR" altLang="en-US" sz="800" dirty="0" err="1"/>
                        <a:t>할때</a:t>
                      </a:r>
                      <a:r>
                        <a:rPr lang="ko-KR" altLang="en-US" sz="800" dirty="0"/>
                        <a:t> 손으로 가리게 되는 부분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해당 위치에서 오는 몬스터의 공격은 유저가 피하기 힘들어진다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가로 포맷으로 유저는 주로 양손으로 기기를 잡고 엄지를 활용한 플레이를 함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손의 이동을 최소화 하기 위한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배치가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/>
                        <a:t>Ui</a:t>
                      </a:r>
                      <a:r>
                        <a:rPr lang="ko-KR" altLang="en-US" sz="800" dirty="0"/>
                        <a:t>가 배치 되는 곳을 예상함으로 유저의 플레이로 인해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자연스럽게 시야가 제한되는 구간</a:t>
                      </a:r>
                      <a:r>
                        <a:rPr lang="ko-KR" altLang="en-US" sz="800" dirty="0"/>
                        <a:t>이 생기는 것을 알 수 있음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적 몬스터의 공격을 맞고 맞지 않고 가 중요한 게임에서 이러한 요소는 매우 크게 작용할 것이라 판단</a:t>
                      </a:r>
                      <a:endParaRPr lang="en-US" altLang="ko-KR" sz="9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최대한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UI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개수를 최소화해 안정적인 플레이를 할 수 있도록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정리 대비 동일 또는 더 큰 크기의 몬스터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보스 몬스터의 경우 위압감을 주는 크기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작은 몬스터의 경우 유저의 플레이를 통해 가려지는 일이 없도록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크기로 몬스터의 등급을 표시할 수 있지만 객관성이 부족함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보통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보스 몬스터의 크기를 다른 몬스터의 크기보다 크게 연출</a:t>
                      </a:r>
                      <a:r>
                        <a:rPr lang="ko-KR" altLang="en-US" sz="800" dirty="0"/>
                        <a:t>할 계획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좁은 방에 많은 몬스터가 등장할 예정이기 때문에 크기를 대폭 하향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5ED5778-7D3F-4897-8DEC-1624DEBC1082}"/>
              </a:ext>
            </a:extLst>
          </p:cNvPr>
          <p:cNvGrpSpPr/>
          <p:nvPr/>
        </p:nvGrpSpPr>
        <p:grpSpPr>
          <a:xfrm>
            <a:off x="1112395" y="860347"/>
            <a:ext cx="2895608" cy="1621452"/>
            <a:chOff x="3792682" y="2592311"/>
            <a:chExt cx="2857930" cy="16003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072B34-66A6-45D9-85A1-52DA1969D758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pic>
          <p:nvPicPr>
            <p:cNvPr id="10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002B3C49-3BE5-4029-BEFA-B8BBBAB6E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965" y="3251200"/>
              <a:ext cx="201364" cy="174626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FE94406-0C10-4E18-8F98-D69E47A41B7A}"/>
                </a:ext>
              </a:extLst>
            </p:cNvPr>
            <p:cNvSpPr/>
            <p:nvPr/>
          </p:nvSpPr>
          <p:spPr>
            <a:xfrm>
              <a:off x="4003675" y="3619500"/>
              <a:ext cx="450850" cy="450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44FA23C-5258-4A3E-8DDD-E8A9174D694B}"/>
                </a:ext>
              </a:extLst>
            </p:cNvPr>
            <p:cNvSpPr/>
            <p:nvPr/>
          </p:nvSpPr>
          <p:spPr>
            <a:xfrm>
              <a:off x="6147813" y="3728463"/>
              <a:ext cx="232924" cy="232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25CAF9-EA90-445F-AC6F-135F0F40262D}"/>
                </a:ext>
              </a:extLst>
            </p:cNvPr>
            <p:cNvSpPr/>
            <p:nvPr/>
          </p:nvSpPr>
          <p:spPr>
            <a:xfrm>
              <a:off x="3792682" y="2592312"/>
              <a:ext cx="694608" cy="1478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4F3285A-59A3-45C1-9694-6C86E1FD7B97}"/>
                </a:ext>
              </a:extLst>
            </p:cNvPr>
            <p:cNvSpPr/>
            <p:nvPr/>
          </p:nvSpPr>
          <p:spPr>
            <a:xfrm>
              <a:off x="5868892" y="3728463"/>
              <a:ext cx="175296" cy="1752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715A18E-18A2-4C36-B78B-758719CC5582}"/>
                </a:ext>
              </a:extLst>
            </p:cNvPr>
            <p:cNvSpPr/>
            <p:nvPr/>
          </p:nvSpPr>
          <p:spPr>
            <a:xfrm>
              <a:off x="6353597" y="3554840"/>
              <a:ext cx="149226" cy="149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83CBBB7-3F83-479C-81AD-9F6596F1133D}"/>
                </a:ext>
              </a:extLst>
            </p:cNvPr>
            <p:cNvSpPr/>
            <p:nvPr/>
          </p:nvSpPr>
          <p:spPr>
            <a:xfrm>
              <a:off x="6044188" y="3576578"/>
              <a:ext cx="161790" cy="1617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FEDD320-2677-4C88-BF89-AE8988F7270D}"/>
                </a:ext>
              </a:extLst>
            </p:cNvPr>
            <p:cNvSpPr/>
            <p:nvPr/>
          </p:nvSpPr>
          <p:spPr>
            <a:xfrm>
              <a:off x="5322329" y="3338513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3E4611F-AA9B-4E83-A404-2AA1C3A5F207}"/>
                </a:ext>
              </a:extLst>
            </p:cNvPr>
            <p:cNvSpPr/>
            <p:nvPr/>
          </p:nvSpPr>
          <p:spPr>
            <a:xfrm>
              <a:off x="6502822" y="2631787"/>
              <a:ext cx="98847" cy="98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89451F-55D9-4736-964A-1540DD0CB415}"/>
                </a:ext>
              </a:extLst>
            </p:cNvPr>
            <p:cNvSpPr/>
            <p:nvPr/>
          </p:nvSpPr>
          <p:spPr>
            <a:xfrm>
              <a:off x="3792682" y="3581400"/>
              <a:ext cx="694608" cy="6112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BC4E4C5-85FD-43F6-872D-F4D1D2D4DACB}"/>
                </a:ext>
              </a:extLst>
            </p:cNvPr>
            <p:cNvSpPr/>
            <p:nvPr/>
          </p:nvSpPr>
          <p:spPr>
            <a:xfrm>
              <a:off x="5865214" y="3509726"/>
              <a:ext cx="757774" cy="666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D923A15-607E-472B-BC51-2E2131366AC7}"/>
              </a:ext>
            </a:extLst>
          </p:cNvPr>
          <p:cNvGrpSpPr/>
          <p:nvPr/>
        </p:nvGrpSpPr>
        <p:grpSpPr>
          <a:xfrm>
            <a:off x="4839828" y="834639"/>
            <a:ext cx="3154896" cy="1672869"/>
            <a:chOff x="373059" y="753318"/>
            <a:chExt cx="3313342" cy="175688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E90D963-F27A-458E-A479-88A155C2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133" y="1655939"/>
              <a:ext cx="473578" cy="8072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3A7DAF2-FBCF-4ECB-A9D6-755B41BF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03" y="1946665"/>
              <a:ext cx="333658" cy="473578"/>
            </a:xfrm>
            <a:prstGeom prst="rect">
              <a:avLst/>
            </a:prstGeom>
          </p:spPr>
        </p:pic>
        <p:pic>
          <p:nvPicPr>
            <p:cNvPr id="24" name="그림 23" descr="그리기이(가) 표시된 사진&#10;&#10;자동 생성된 설명">
              <a:extLst>
                <a:ext uri="{FF2B5EF4-FFF2-40B4-BE49-F238E27FC236}">
                  <a16:creationId xmlns:a16="http://schemas.microsoft.com/office/drawing/2014/main" id="{13182FAF-3CFF-410C-9F63-8FBC39A8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74" y="2016037"/>
              <a:ext cx="376203" cy="32625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3ED77D4-27BF-4BEF-AFC8-8DA57A7BE7FD}"/>
                </a:ext>
              </a:extLst>
            </p:cNvPr>
            <p:cNvSpPr/>
            <p:nvPr/>
          </p:nvSpPr>
          <p:spPr>
            <a:xfrm>
              <a:off x="106261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A4AE836-91A2-4AB5-857D-A314E6F2D239}"/>
                </a:ext>
              </a:extLst>
            </p:cNvPr>
            <p:cNvSpPr/>
            <p:nvPr/>
          </p:nvSpPr>
          <p:spPr>
            <a:xfrm>
              <a:off x="54015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BC92FB-F3EF-4214-B2A3-392B137BEC52}"/>
                </a:ext>
              </a:extLst>
            </p:cNvPr>
            <p:cNvSpPr/>
            <p:nvPr/>
          </p:nvSpPr>
          <p:spPr>
            <a:xfrm>
              <a:off x="1547797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E90A892-1CC7-4295-A169-C83F946A5C69}"/>
                </a:ext>
              </a:extLst>
            </p:cNvPr>
            <p:cNvSpPr/>
            <p:nvPr/>
          </p:nvSpPr>
          <p:spPr>
            <a:xfrm>
              <a:off x="1547797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DF1A4427-CA8C-4F7F-B86A-E669D35F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1" b="52300"/>
            <a:stretch/>
          </p:blipFill>
          <p:spPr>
            <a:xfrm>
              <a:off x="2031314" y="1654172"/>
              <a:ext cx="654409" cy="706164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A37724-5BC7-4035-8D68-18B330A1ACCE}"/>
                </a:ext>
              </a:extLst>
            </p:cNvPr>
            <p:cNvSpPr/>
            <p:nvPr/>
          </p:nvSpPr>
          <p:spPr>
            <a:xfrm>
              <a:off x="208306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A57D97C-2DB5-4AB6-852E-788C45315E9F}"/>
                </a:ext>
              </a:extLst>
            </p:cNvPr>
            <p:cNvSpPr/>
            <p:nvPr/>
          </p:nvSpPr>
          <p:spPr>
            <a:xfrm>
              <a:off x="208306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3A96AAE-050E-432C-A550-DBA4BA655121}"/>
                </a:ext>
              </a:extLst>
            </p:cNvPr>
            <p:cNvSpPr/>
            <p:nvPr/>
          </p:nvSpPr>
          <p:spPr>
            <a:xfrm>
              <a:off x="240931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89976A4-FEAB-4B4F-AF93-89BA23775B45}"/>
                </a:ext>
              </a:extLst>
            </p:cNvPr>
            <p:cNvSpPr/>
            <p:nvPr/>
          </p:nvSpPr>
          <p:spPr>
            <a:xfrm>
              <a:off x="240931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5A1356-D176-4E74-A735-D6D019C6E2C6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354A5F-D591-4553-8421-B5F13F8915FE}"/>
                </a:ext>
              </a:extLst>
            </p:cNvPr>
            <p:cNvSpPr txBox="1"/>
            <p:nvPr/>
          </p:nvSpPr>
          <p:spPr>
            <a:xfrm>
              <a:off x="479225" y="175937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유저</a:t>
              </a:r>
              <a:endParaRPr lang="ko-KR" altLang="en-US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188DF6F-CB7F-4516-8CDF-9E6EE78970A6}"/>
                </a:ext>
              </a:extLst>
            </p:cNvPr>
            <p:cNvGrpSpPr/>
            <p:nvPr/>
          </p:nvGrpSpPr>
          <p:grpSpPr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37" name="그림 36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5B86FEAE-C833-49C7-8BB2-59D2EA5FAA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29" r="29190" b="78059"/>
              <a:stretch/>
            </p:blipFill>
            <p:spPr>
              <a:xfrm>
                <a:off x="2839117" y="1146175"/>
                <a:ext cx="786582" cy="1264383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CC3621F-EC80-4596-9432-568F4126CEE0}"/>
                  </a:ext>
                </a:extLst>
              </p:cNvPr>
              <p:cNvSpPr/>
              <p:nvPr/>
            </p:nvSpPr>
            <p:spPr>
              <a:xfrm>
                <a:off x="2888956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C898FA5-6E76-4316-9137-6FB2BB2311BD}"/>
                  </a:ext>
                </a:extLst>
              </p:cNvPr>
              <p:cNvSpPr/>
              <p:nvPr/>
            </p:nvSpPr>
            <p:spPr>
              <a:xfrm>
                <a:off x="2888956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25DC5F4-76A0-459E-8F09-609E16F6EF59}"/>
                  </a:ext>
                </a:extLst>
              </p:cNvPr>
              <p:cNvSpPr/>
              <p:nvPr/>
            </p:nvSpPr>
            <p:spPr>
              <a:xfrm>
                <a:off x="3215207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B168936-AE5D-475A-8251-744331C2E3E5}"/>
                  </a:ext>
                </a:extLst>
              </p:cNvPr>
              <p:cNvSpPr/>
              <p:nvPr/>
            </p:nvSpPr>
            <p:spPr>
              <a:xfrm>
                <a:off x="3215207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5D93381-4998-411B-8196-752EDE0D60AD}"/>
                  </a:ext>
                </a:extLst>
              </p:cNvPr>
              <p:cNvSpPr/>
              <p:nvPr/>
            </p:nvSpPr>
            <p:spPr>
              <a:xfrm>
                <a:off x="2888956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8A7682C-FB61-4482-862B-AF3191647902}"/>
                  </a:ext>
                </a:extLst>
              </p:cNvPr>
              <p:cNvSpPr/>
              <p:nvPr/>
            </p:nvSpPr>
            <p:spPr>
              <a:xfrm>
                <a:off x="3221707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A27ABFE-1D54-4435-B85E-40BD6E9927A4}"/>
                  </a:ext>
                </a:extLst>
              </p:cNvPr>
              <p:cNvSpPr/>
              <p:nvPr/>
            </p:nvSpPr>
            <p:spPr>
              <a:xfrm>
                <a:off x="2895456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E89B8DE-52A1-4222-98F4-6339D710E5D5}"/>
                  </a:ext>
                </a:extLst>
              </p:cNvPr>
              <p:cNvSpPr/>
              <p:nvPr/>
            </p:nvSpPr>
            <p:spPr>
              <a:xfrm>
                <a:off x="3221707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6631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749BE9-11B9-4A86-B7D7-9A33C867B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D0AC3A-59F4-4A7F-BC42-3644113B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7E981B-AC96-4ACF-AA31-41B2D0C70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076677-3DA5-4AF2-B6F0-558F76E914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D755E06-A234-49A2-8F43-002A1EFA82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C6374D59-A800-471A-BDA5-04AA91C32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21502"/>
              </p:ext>
            </p:extLst>
          </p:nvPr>
        </p:nvGraphicFramePr>
        <p:xfrm>
          <a:off x="292100" y="825500"/>
          <a:ext cx="8566674" cy="459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855">
                  <a:extLst>
                    <a:ext uri="{9D8B030D-6E8A-4147-A177-3AD203B41FA5}">
                      <a16:colId xmlns:a16="http://schemas.microsoft.com/office/drawing/2014/main" val="2529585601"/>
                    </a:ext>
                  </a:extLst>
                </a:gridCol>
                <a:gridCol w="4648476">
                  <a:extLst>
                    <a:ext uri="{9D8B030D-6E8A-4147-A177-3AD203B41FA5}">
                      <a16:colId xmlns:a16="http://schemas.microsoft.com/office/drawing/2014/main" val="799593671"/>
                    </a:ext>
                  </a:extLst>
                </a:gridCol>
                <a:gridCol w="3173343">
                  <a:extLst>
                    <a:ext uri="{9D8B030D-6E8A-4147-A177-3AD203B41FA5}">
                      <a16:colId xmlns:a16="http://schemas.microsoft.com/office/drawing/2014/main" val="162941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16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캐릭터 체력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 수치가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‘0’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높으면 높을 수록 몬스터의 공격에 오래 버틸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유저의 실수가 얼마나 치명적으로 작용할지 결정하는 수치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낮을 수록 받게 되는 피해가 심각하게 작용하게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7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MP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스킬을 사용할 때 사용되는 요소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에너지 로 용어 치환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사용하는 모든 스킬은 하나의 에너지를 공유해서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초당 몇 개씩 재생되지만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스킬을 남용하면 재사용 대기시간이 지나도 스킬을 다시 사용 할 수 없음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스킬의 남용 제한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캐릭터가 사용하는 두개의 스킬이 하나의 에너지를 공유함으로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전략에 따라 다양한 코스트의 스킬을 조합해 사용하도록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9519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몬스터를 공격했을 때 몬스터에게 주는 데미지를 증가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높으면 높을수록 몬스터에게 주는 데미지가 상승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몬스터에게 직접적으로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데미지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주는 능력치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처치 난이도를 조절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하게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58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Speed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정리가 이동하는 속도에 영향을 주는 능력치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높을 수록 빠른 이동 속도를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 회피 스킬을 사용하지 않고 오로지 컨트롤을 통한 공격 회피를 원하는 유저가 있을 것을 판단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스텟을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사용 여부는 유저의 선택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날라오는 공격을 보고 반응했지만 캐릭터가 느려서 공격을 맞는 일이 발생할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유저의 플레이 성향에 따라 캐릭터의 이동속도를 조절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4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Shield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몬스터의 공격을 방어하는 횟수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유저의 입장에서 체력 관리는 스테이지 클리어에 필수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방어 게이지를 통해 게임 초반 공격을 상쇄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일정시간 공격 받지 않으면 다시 재생됨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몬스터의 공격을 일부 무력화 시켜 줌으로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자주 사망하는 일이 줄어들 것이라 예상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한번에 많은 몬스터에게 피해를 입을 시 효과가 없음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적절한 난이도 조절을 위한 도움 장치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73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80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749BE9-11B9-4A86-B7D7-9A33C867B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설정 </a:t>
            </a:r>
            <a:r>
              <a:rPr lang="en-US" altLang="ko-KR" dirty="0"/>
              <a:t>( </a:t>
            </a:r>
            <a:r>
              <a:rPr lang="ko-KR" altLang="en-US" dirty="0"/>
              <a:t>제화 소비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D0AC3A-59F4-4A7F-BC42-3644113B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7E981B-AC96-4ACF-AA31-41B2D0C70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076677-3DA5-4AF2-B6F0-558F76E914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D755E06-A234-49A2-8F43-002A1EFA82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C6374D59-A800-471A-BDA5-04AA91C32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222340"/>
              </p:ext>
            </p:extLst>
          </p:nvPr>
        </p:nvGraphicFramePr>
        <p:xfrm>
          <a:off x="288663" y="808722"/>
          <a:ext cx="8582026" cy="4571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322">
                  <a:extLst>
                    <a:ext uri="{9D8B030D-6E8A-4147-A177-3AD203B41FA5}">
                      <a16:colId xmlns:a16="http://schemas.microsoft.com/office/drawing/2014/main" val="2529585601"/>
                    </a:ext>
                  </a:extLst>
                </a:gridCol>
                <a:gridCol w="4259674">
                  <a:extLst>
                    <a:ext uri="{9D8B030D-6E8A-4147-A177-3AD203B41FA5}">
                      <a16:colId xmlns:a16="http://schemas.microsoft.com/office/drawing/2014/main" val="799593671"/>
                    </a:ext>
                  </a:extLst>
                </a:gridCol>
                <a:gridCol w="3179030">
                  <a:extLst>
                    <a:ext uri="{9D8B030D-6E8A-4147-A177-3AD203B41FA5}">
                      <a16:colId xmlns:a16="http://schemas.microsoft.com/office/drawing/2014/main" val="162941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16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코스튬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다른 게임에서 아바타로 설명됨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캐릭터의 능력치를 일부 올려주는 요소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화려한 디자인으로 유저의 수집욕구를 자극함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7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강화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제화를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 소비하는 것으로 스킬을 사용할 수 있도록 만들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한계치까지 강화하기 위해 제화가 필요함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사용할 스킬만 구매해 강화해 사용할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9519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 강화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대기 화면에서 무기를 구입할 수 있는 주 제화 소비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이미 가지고 있는 무기를 구입하는 경우 기존의 무기를 강화 시켜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제화를 통해 특성을 개방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 하기도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제화를 소비할 주 컨텐츠로 다양한 무기를 수집하는 도감 시스템을 통해 업적을 쌓도록 하는 방식 도 함께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58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 중에 사망 시 제화를 통해 부활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부활 사용 횟수는 지속적으로 누적됨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횟수가 늘어나면 자연스럽게 가격 또한 상승함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초심자를 위한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부활 횟수가 늘어나 정작 보스 던전에서 부활하지 못하는 경우가 생길 수 도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4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특성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진입 전 랜덤 특성을 획득하고 들어갈 수 있도록 하는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뽑기를 통해 유저가 원하는 특성을 미리 획득한 후 플레이를 하는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다음으로 주 제화 소비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일시적으로 해당 스테이지 플레이 중에만 유지되는 특성을 통해 유저가 원하는 특성을 획득하기 위해 반복적으로 뽑기를 하게 되는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733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캐릭터의 기본 능력치를 강화하는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컨텐츠로 올릴 수 있는 최대 능력치에는 한계가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부족한 능력치는 위에 다른 컨텐츠로 보완하는 식의 플레이를 지향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영구적으로 캐릭터의 능력치를 올려주는 요소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초기에는 기본 능력치를 올려 스테이지를 진행하지만 이후에는 한계가 있어 다른 요소를 찾게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937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01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527A9F-F0CA-4715-8A98-087C6BD9C6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무기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68E02C-A220-4908-845B-7A31CBA7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BD270-BC80-44EC-A796-AC89F9D71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0303EE-23CE-4DFB-8E67-07E724FF3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958EC57-2848-43F5-8EF6-07A386E09B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D97FE90-70F8-4F78-A35A-F0F68B539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400112"/>
              </p:ext>
            </p:extLst>
          </p:nvPr>
        </p:nvGraphicFramePr>
        <p:xfrm>
          <a:off x="292100" y="914017"/>
          <a:ext cx="8575063" cy="4218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1383240554"/>
                    </a:ext>
                  </a:extLst>
                </a:gridCol>
                <a:gridCol w="3711796">
                  <a:extLst>
                    <a:ext uri="{9D8B030D-6E8A-4147-A177-3AD203B41FA5}">
                      <a16:colId xmlns:a16="http://schemas.microsoft.com/office/drawing/2014/main" val="2884587449"/>
                    </a:ext>
                  </a:extLst>
                </a:gridCol>
                <a:gridCol w="3724712">
                  <a:extLst>
                    <a:ext uri="{9D8B030D-6E8A-4147-A177-3AD203B41FA5}">
                      <a16:colId xmlns:a16="http://schemas.microsoft.com/office/drawing/2014/main" val="252326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4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무기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사용에 횟수 제한이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전투를 주로 플레이하는 것을 원함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특수 효과로 유저가 무기를 수집하는 이유를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시 추가 타격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 처치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회복 등등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5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보조 무기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고정 데미지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탄 개념을 통해 사용 제한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특수 탄을 통한 다양한 액션을 구상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15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고급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/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 룸을 클리어 후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획득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 화면에서 제화를 통해 구입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동일 아이템 구매 시 점진적으로 가격이 증가함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19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획득 방식에 따른 능력치 차이 존재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대기화면에서 획득한 무기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&lt;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룸 클리어 보상 무기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근거리 무기와 원거리 무기를 변경하며 플레이하는 것을 예상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근거리 무기와 원거리 무기의 적절한 밸런스 조절이 필요함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도감 시스템을 통해 일정 양의 무기를 획득할 시 보상지급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동일한 무기를 획득할 경우 기존의 무기의 성능을 일부 강화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95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170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AE5867-8645-4C66-A1D9-CB1838C7D4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스킬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818885-8365-42EA-8B5A-0C05681B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D1C700-A0AB-4248-AD9D-B9278B2B0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E6C1D8-DA6B-4883-BDF4-621679D540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A6CEC59-B035-4603-B1D0-131325026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CFDB4CD0-FDF8-4539-AE04-E5DB7CBCB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14862"/>
              </p:ext>
            </p:extLst>
          </p:nvPr>
        </p:nvGraphicFramePr>
        <p:xfrm>
          <a:off x="292099" y="755077"/>
          <a:ext cx="8583453" cy="4654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569515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1072925718"/>
                    </a:ext>
                  </a:extLst>
                </a:gridCol>
                <a:gridCol w="2572513">
                  <a:extLst>
                    <a:ext uri="{9D8B030D-6E8A-4147-A177-3AD203B41FA5}">
                      <a16:colId xmlns:a16="http://schemas.microsoft.com/office/drawing/2014/main" val="3655479630"/>
                    </a:ext>
                  </a:extLst>
                </a:gridCol>
                <a:gridCol w="1224793">
                  <a:extLst>
                    <a:ext uri="{9D8B030D-6E8A-4147-A177-3AD203B41FA5}">
                      <a16:colId xmlns:a16="http://schemas.microsoft.com/office/drawing/2014/main" val="2060863376"/>
                    </a:ext>
                  </a:extLst>
                </a:gridCol>
                <a:gridCol w="3229761">
                  <a:extLst>
                    <a:ext uri="{9D8B030D-6E8A-4147-A177-3AD203B41FA5}">
                      <a16:colId xmlns:a16="http://schemas.microsoft.com/office/drawing/2014/main" val="1887499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226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단일공격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한번에 강한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특수한 몬스터의 경우 개별 스킬이 존재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해당 요소를 경계하며 긴장감 있는 플레이를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91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다중공격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회 이상의 연속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0284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즉살기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화려한 액션 연출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많은 에너지를 소비하는 대신 강력한 데미지를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보스 몬스터의 경우 절반의 데미지 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필살기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화려한 이펙트 연출로 액션 성 부여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성능이 좋은 만큼 재사용 대기시간이 길며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많은 에너지 코스트를 사용하기 때문에 결정적인 상황에 사용하지 않으면 사용 이후 플레이가 힘들어 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8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대쉬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짧은 거리를 원하는 방향으로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근접공격 몬스터의 경우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유저를 위협할 요소</a:t>
                      </a:r>
                      <a:r>
                        <a:rPr lang="ko-KR" altLang="en-US" sz="1000" dirty="0"/>
                        <a:t>로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유저는 대게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몬스터의 공격을 회피하기 위해 사용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937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텔레포트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먼 거리의 위치로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스킬 외로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액션 연출을 위한 장치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화려한 액션과 전략적인 움직임</a:t>
                      </a:r>
                      <a:r>
                        <a:rPr lang="ko-KR" altLang="en-US" sz="1000" dirty="0"/>
                        <a:t>을 위한 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351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주변 지형을 멈춤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유저 혼자 움직임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877339"/>
                  </a:ext>
                </a:extLst>
              </a:tr>
              <a:tr h="1261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부가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에너지 시스템 사용 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유저는 두개의 스킬을 선택 후 룸에 들어가게 되는데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두개의 스킬은 모두 같은 에너지를 공유</a:t>
                      </a:r>
                      <a:r>
                        <a:rPr lang="ko-KR" altLang="en-US" sz="1000" dirty="0"/>
                        <a:t>하게 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성능이 좋은 스킬일 수록 에너지를 많이 소비</a:t>
                      </a:r>
                      <a:r>
                        <a:rPr lang="ko-KR" altLang="en-US" sz="1000" dirty="0"/>
                        <a:t>하게 되며 유저는 이런 점을 고려한 전략적인 스킬 선택을 필수로 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적절한 난이도 조절을 위한 요소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고민과 선택에 의한 즉각적인 피드백이 가능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숙련도를 쌓아가는 즐거움을 의도함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4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671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165EC5A-37F0-46E1-B48C-C3216D4EF4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전투 설명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68B607-1151-4F48-85CD-6EA791F6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DEBA3A-60E4-4A19-A936-2AF79FDEA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FF021E-0087-428F-8538-3BC9ABD4F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B77A799-0FD5-4B8D-A3A5-A6E6A9B3D4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93A0A2-D154-4359-A317-F8CE4D25DD73}"/>
              </a:ext>
            </a:extLst>
          </p:cNvPr>
          <p:cNvGrpSpPr/>
          <p:nvPr/>
        </p:nvGrpSpPr>
        <p:grpSpPr>
          <a:xfrm>
            <a:off x="5275948" y="821699"/>
            <a:ext cx="2945733" cy="3419703"/>
            <a:chOff x="4904246" y="821699"/>
            <a:chExt cx="2822484" cy="3276623"/>
          </a:xfrm>
        </p:grpSpPr>
        <p:pic>
          <p:nvPicPr>
            <p:cNvPr id="7" name="그림 6" descr="테이블, 노트북, 컴퓨터, 그룹이(가) 표시된 사진&#10;&#10;자동 생성된 설명">
              <a:extLst>
                <a:ext uri="{FF2B5EF4-FFF2-40B4-BE49-F238E27FC236}">
                  <a16:creationId xmlns:a16="http://schemas.microsoft.com/office/drawing/2014/main" id="{E140D9A4-8AEE-44B4-8D9E-4EFE5F8B6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182" y="2510035"/>
              <a:ext cx="2690092" cy="1504072"/>
            </a:xfrm>
            <a:prstGeom prst="rect">
              <a:avLst/>
            </a:prstGeom>
          </p:spPr>
        </p:pic>
        <p:pic>
          <p:nvPicPr>
            <p:cNvPr id="8" name="그림 7" descr="실내, 지도, 테이블, 걸린이(가) 표시된 사진&#10;&#10;자동 생성된 설명">
              <a:extLst>
                <a:ext uri="{FF2B5EF4-FFF2-40B4-BE49-F238E27FC236}">
                  <a16:creationId xmlns:a16="http://schemas.microsoft.com/office/drawing/2014/main" id="{042184DC-3AC3-4223-8F3A-85F1FD9E3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182" y="935878"/>
              <a:ext cx="2690092" cy="1505220"/>
            </a:xfrm>
            <a:prstGeom prst="rect">
              <a:avLst/>
            </a:prstGeom>
          </p:spPr>
        </p:pic>
        <p:sp>
          <p:nvSpPr>
            <p:cNvPr id="9" name="곱하기 기호 8">
              <a:extLst>
                <a:ext uri="{FF2B5EF4-FFF2-40B4-BE49-F238E27FC236}">
                  <a16:creationId xmlns:a16="http://schemas.microsoft.com/office/drawing/2014/main" id="{C7951005-3D77-48C5-A0F2-B6981576C0A5}"/>
                </a:ext>
              </a:extLst>
            </p:cNvPr>
            <p:cNvSpPr/>
            <p:nvPr/>
          </p:nvSpPr>
          <p:spPr>
            <a:xfrm>
              <a:off x="6363324" y="2355166"/>
              <a:ext cx="644198" cy="1179617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0B74841-4553-45E4-B185-69A2374CAA02}"/>
                </a:ext>
              </a:extLst>
            </p:cNvPr>
            <p:cNvSpPr/>
            <p:nvPr/>
          </p:nvSpPr>
          <p:spPr>
            <a:xfrm>
              <a:off x="4904246" y="821699"/>
              <a:ext cx="2822484" cy="327662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BD35EA-396B-4B08-A06B-725473AD606E}"/>
              </a:ext>
            </a:extLst>
          </p:cNvPr>
          <p:cNvGrpSpPr/>
          <p:nvPr/>
        </p:nvGrpSpPr>
        <p:grpSpPr>
          <a:xfrm>
            <a:off x="918922" y="785535"/>
            <a:ext cx="2976884" cy="3455867"/>
            <a:chOff x="1926238" y="755077"/>
            <a:chExt cx="2504471" cy="290744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B42576D-D481-4287-A361-BAF88F9FD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87" y="869255"/>
              <a:ext cx="2387563" cy="13367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372C2E5-239F-43B6-A3C5-06B827FA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87" y="2238527"/>
              <a:ext cx="2385173" cy="133460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2A8773-C610-4274-B5E0-8A3C9BD00733}"/>
                </a:ext>
              </a:extLst>
            </p:cNvPr>
            <p:cNvSpPr/>
            <p:nvPr/>
          </p:nvSpPr>
          <p:spPr>
            <a:xfrm>
              <a:off x="1926238" y="755077"/>
              <a:ext cx="2504471" cy="29074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5" name="표 19">
            <a:extLst>
              <a:ext uri="{FF2B5EF4-FFF2-40B4-BE49-F238E27FC236}">
                <a16:creationId xmlns:a16="http://schemas.microsoft.com/office/drawing/2014/main" id="{248E7C85-AB28-4C89-8B23-1CD63A10C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68603"/>
              </p:ext>
            </p:extLst>
          </p:nvPr>
        </p:nvGraphicFramePr>
        <p:xfrm>
          <a:off x="337525" y="4322956"/>
          <a:ext cx="8491173" cy="101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4643">
                  <a:extLst>
                    <a:ext uri="{9D8B030D-6E8A-4147-A177-3AD203B41FA5}">
                      <a16:colId xmlns:a16="http://schemas.microsoft.com/office/drawing/2014/main" val="758864379"/>
                    </a:ext>
                  </a:extLst>
                </a:gridCol>
                <a:gridCol w="4236530">
                  <a:extLst>
                    <a:ext uri="{9D8B030D-6E8A-4147-A177-3AD203B41FA5}">
                      <a16:colId xmlns:a16="http://schemas.microsoft.com/office/drawing/2014/main" val="2188567545"/>
                    </a:ext>
                  </a:extLst>
                </a:gridCol>
              </a:tblGrid>
              <a:tr h="9728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몬스터는 유저를 공격하기 위해 따라 다님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회피를 통해 안전을 확보한 뒤 </a:t>
                      </a:r>
                      <a:b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</a:b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공격을 통해 다수의 몬스터를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 마다 공격 패턴이 다르며 원거리 몬스터의 공격을 조심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특수기 활용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br>
                        <a:rPr lang="en-US" altLang="ko-KR" sz="10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캐릭터의 안전을 확보한 후 공격하는 것이 필수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57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74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0BE047-8E44-43EF-B9EE-04ED4D759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  <a:endParaRPr lang="en-US" altLang="ko-KR" dirty="0"/>
          </a:p>
          <a:p>
            <a:pPr lvl="1"/>
            <a:r>
              <a:rPr lang="ko-KR" altLang="en-US" sz="1200" dirty="0"/>
              <a:t>플랫폼</a:t>
            </a:r>
            <a:endParaRPr lang="en-US" altLang="ko-KR" sz="1200" dirty="0"/>
          </a:p>
          <a:p>
            <a:pPr lvl="1"/>
            <a:r>
              <a:rPr lang="ko-KR" altLang="en-US" sz="1200" dirty="0"/>
              <a:t>모티브 게임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B00F7-3693-4A43-B085-7385E5A0D8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sz="1200" dirty="0"/>
              <a:t>컨셉 </a:t>
            </a:r>
            <a:r>
              <a:rPr lang="en-US" altLang="ko-KR" sz="1200" dirty="0"/>
              <a:t>/ </a:t>
            </a:r>
            <a:r>
              <a:rPr lang="ko-KR" altLang="en-US" sz="1200" dirty="0"/>
              <a:t>특징 </a:t>
            </a:r>
            <a:r>
              <a:rPr lang="en-US" altLang="ko-KR" sz="1200" dirty="0"/>
              <a:t>/ </a:t>
            </a:r>
            <a:r>
              <a:rPr lang="ko-KR" altLang="en-US" sz="1200" dirty="0"/>
              <a:t>의도</a:t>
            </a:r>
            <a:endParaRPr lang="en-US" altLang="ko-KR" sz="1200" dirty="0"/>
          </a:p>
          <a:p>
            <a:pPr lvl="1"/>
            <a:r>
              <a:rPr lang="ko-KR" altLang="en-US" sz="1200" dirty="0"/>
              <a:t>특징 요소 설정</a:t>
            </a:r>
            <a:endParaRPr lang="en-US" altLang="ko-KR" sz="1200" dirty="0"/>
          </a:p>
          <a:p>
            <a:pPr lvl="1"/>
            <a:r>
              <a:rPr lang="ko-KR" altLang="en-US" sz="1200" dirty="0"/>
              <a:t>시놉시스</a:t>
            </a:r>
            <a:endParaRPr lang="en-US" altLang="ko-KR" sz="1200" dirty="0"/>
          </a:p>
          <a:p>
            <a:pPr lvl="1"/>
            <a:r>
              <a:rPr lang="ko-KR" altLang="en-US" sz="1200" dirty="0"/>
              <a:t>세계관 설정</a:t>
            </a:r>
            <a:endParaRPr lang="en-US" altLang="ko-KR" sz="1200" dirty="0"/>
          </a:p>
          <a:p>
            <a:pPr lvl="1"/>
            <a:r>
              <a:rPr lang="ko-KR" altLang="en-US" sz="1200" dirty="0"/>
              <a:t>캐릭터 컨셉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92FD2-464A-46B9-939F-45887F74A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ko-KR" altLang="en-US" sz="1200" dirty="0"/>
              <a:t>화면요소</a:t>
            </a:r>
            <a:endParaRPr lang="en-US" altLang="ko-KR" sz="1200" dirty="0"/>
          </a:p>
          <a:p>
            <a:pPr lvl="1"/>
            <a:r>
              <a:rPr lang="ko-KR" altLang="en-US" sz="1200" dirty="0"/>
              <a:t>캐릭터</a:t>
            </a:r>
            <a:endParaRPr lang="en-US" altLang="ko-KR" sz="1200" dirty="0"/>
          </a:p>
          <a:p>
            <a:pPr lvl="1"/>
            <a:r>
              <a:rPr lang="ko-KR" altLang="en-US" sz="1200" dirty="0"/>
              <a:t>무기</a:t>
            </a:r>
            <a:endParaRPr lang="en-US" altLang="ko-KR" sz="1200" dirty="0"/>
          </a:p>
          <a:p>
            <a:pPr lvl="1"/>
            <a:r>
              <a:rPr lang="ko-KR" altLang="en-US" sz="1200" dirty="0"/>
              <a:t>스킬</a:t>
            </a:r>
            <a:endParaRPr lang="en-US" altLang="ko-KR" sz="1200" dirty="0"/>
          </a:p>
          <a:p>
            <a:pPr lvl="1"/>
            <a:r>
              <a:rPr lang="ko-KR" altLang="en-US" sz="1200" dirty="0"/>
              <a:t>전투</a:t>
            </a:r>
            <a:endParaRPr lang="en-US" altLang="ko-KR" sz="1200" dirty="0"/>
          </a:p>
          <a:p>
            <a:pPr lvl="1"/>
            <a:r>
              <a:rPr lang="ko-KR" altLang="en-US" sz="1200" dirty="0"/>
              <a:t>플레이 흐름</a:t>
            </a:r>
            <a:endParaRPr lang="en-US" altLang="ko-KR" sz="1200" dirty="0"/>
          </a:p>
          <a:p>
            <a:pPr lvl="1"/>
            <a:r>
              <a:rPr lang="ko-KR" altLang="en-US" sz="1200" dirty="0"/>
              <a:t>던전</a:t>
            </a:r>
            <a:endParaRPr lang="en-US" altLang="ko-KR" sz="1200" dirty="0"/>
          </a:p>
          <a:p>
            <a:pPr lvl="1"/>
            <a:r>
              <a:rPr lang="ko-KR" altLang="en-US" sz="1200" dirty="0"/>
              <a:t>몬스터</a:t>
            </a:r>
            <a:endParaRPr lang="en-US" altLang="ko-KR" sz="1200" dirty="0"/>
          </a:p>
          <a:p>
            <a:pPr lvl="1"/>
            <a:r>
              <a:rPr lang="ko-KR" altLang="en-US" sz="1200" dirty="0"/>
              <a:t>스토리텔링</a:t>
            </a:r>
            <a:endParaRPr lang="en-US" altLang="ko-KR" sz="1200" dirty="0"/>
          </a:p>
          <a:p>
            <a:pPr lvl="1"/>
            <a:r>
              <a:rPr lang="ko-KR" altLang="en-US" sz="1200" dirty="0"/>
              <a:t>스토리보드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1DA201-EA49-485A-B7BE-4CB05CEEA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  <a:endParaRPr lang="en-US" altLang="ko-KR" dirty="0"/>
          </a:p>
          <a:p>
            <a:pPr lvl="1"/>
            <a:r>
              <a:rPr lang="ko-KR" altLang="en-US" sz="1200" dirty="0"/>
              <a:t>분석자료</a:t>
            </a:r>
            <a:endParaRPr lang="en-US" altLang="ko-KR" sz="1200" dirty="0"/>
          </a:p>
          <a:p>
            <a:pPr lvl="1"/>
            <a:r>
              <a:rPr lang="ko-KR" altLang="en-US" sz="1200" dirty="0"/>
              <a:t>개요</a:t>
            </a:r>
            <a:endParaRPr lang="en-US" altLang="ko-KR" sz="1200" dirty="0"/>
          </a:p>
          <a:p>
            <a:pPr lvl="1"/>
            <a:r>
              <a:rPr lang="ko-KR" altLang="en-US" sz="1200" dirty="0"/>
              <a:t>소개</a:t>
            </a:r>
            <a:endParaRPr lang="en-US" altLang="ko-KR" sz="12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C45B38-EADE-4F0D-8420-EBE31E40A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089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9420321-3DCF-4935-A6FD-DF7FF3FF5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플레이 흐름 예상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BA25B8-1D31-4A5D-BDC8-B4359E3B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B90849-E75E-4A8E-9037-5302D4FA7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966919-D51D-4D2C-9F74-9191B5ACA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24BB4FD-18F2-4015-A39D-5032F4B967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79829D-C222-4E0F-A026-F74F306158B0}"/>
              </a:ext>
            </a:extLst>
          </p:cNvPr>
          <p:cNvGrpSpPr/>
          <p:nvPr/>
        </p:nvGrpSpPr>
        <p:grpSpPr>
          <a:xfrm>
            <a:off x="269875" y="666750"/>
            <a:ext cx="4876864" cy="4923559"/>
            <a:chOff x="292100" y="985837"/>
            <a:chExt cx="4876864" cy="492355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DA15284-C722-4E00-A98A-9C763267BD2E}"/>
                </a:ext>
              </a:extLst>
            </p:cNvPr>
            <p:cNvGrpSpPr/>
            <p:nvPr/>
          </p:nvGrpSpPr>
          <p:grpSpPr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12" name="내용 개체 틀 79">
                <a:extLst>
                  <a:ext uri="{FF2B5EF4-FFF2-40B4-BE49-F238E27FC236}">
                    <a16:creationId xmlns:a16="http://schemas.microsoft.com/office/drawing/2014/main" id="{3F52FD9A-FF6A-4FA5-B5D8-9DC9C4432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031" y="985837"/>
                <a:ext cx="4094969" cy="4351338"/>
              </a:xfrm>
              <a:prstGeom prst="rect">
                <a:avLst/>
              </a:prstGeom>
            </p:spPr>
          </p:pic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14A3A8BB-F4DB-4E98-9AAD-46F0D015F7B7}"/>
                  </a:ext>
                </a:extLst>
              </p:cNvPr>
              <p:cNvCxnSpPr/>
              <p:nvPr/>
            </p:nvCxnSpPr>
            <p:spPr>
              <a:xfrm>
                <a:off x="1926133" y="4085439"/>
                <a:ext cx="37245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78E109-46DE-441F-BD43-0DA72A10453A}"/>
                  </a:ext>
                </a:extLst>
              </p:cNvPr>
              <p:cNvSpPr txBox="1"/>
              <p:nvPr/>
            </p:nvSpPr>
            <p:spPr>
              <a:xfrm>
                <a:off x="1878961" y="375765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/>
                  <a:t>대량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20CF73-ABD8-4889-AEBB-CDE8C69E8D18}"/>
                </a:ext>
              </a:extLst>
            </p:cNvPr>
            <p:cNvSpPr txBox="1"/>
            <p:nvPr/>
          </p:nvSpPr>
          <p:spPr>
            <a:xfrm>
              <a:off x="2345755" y="5655480"/>
              <a:ext cx="26164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2) </a:t>
              </a:r>
              <a:r>
                <a:rPr lang="ko-KR" altLang="en-US" sz="1050" dirty="0"/>
                <a:t>축적된 제화 </a:t>
              </a:r>
              <a:r>
                <a:rPr lang="en-US" altLang="ko-KR" sz="1050" dirty="0"/>
                <a:t>+ </a:t>
              </a:r>
              <a:r>
                <a:rPr lang="ko-KR" altLang="en-US" sz="1050" dirty="0"/>
                <a:t>보스 클리어 보상 재화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80DC76-4DF9-4430-BDD2-F682D455B26A}"/>
                </a:ext>
              </a:extLst>
            </p:cNvPr>
            <p:cNvSpPr txBox="1"/>
            <p:nvPr/>
          </p:nvSpPr>
          <p:spPr>
            <a:xfrm>
              <a:off x="2345755" y="5401564"/>
              <a:ext cx="28232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1) </a:t>
              </a:r>
              <a:r>
                <a:rPr lang="ko-KR" altLang="en-US" sz="1050" dirty="0"/>
                <a:t>축적된 재화 </a:t>
              </a:r>
              <a:r>
                <a:rPr lang="en-US" altLang="ko-KR" sz="1050" dirty="0"/>
                <a:t>/ (</a:t>
              </a:r>
              <a:r>
                <a:rPr lang="ko-KR" altLang="en-US" sz="1050" dirty="0"/>
                <a:t>전체 룸 개수 </a:t>
              </a:r>
              <a:r>
                <a:rPr lang="en-US" altLang="ko-KR" sz="1050" dirty="0"/>
                <a:t>– </a:t>
              </a:r>
              <a:r>
                <a:rPr lang="ko-KR" altLang="en-US" sz="1050" dirty="0"/>
                <a:t>클리어 룸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FA48FF-E847-46D5-B492-981311EE9F0C}"/>
                </a:ext>
              </a:extLst>
            </p:cNvPr>
            <p:cNvSpPr txBox="1"/>
            <p:nvPr/>
          </p:nvSpPr>
          <p:spPr>
            <a:xfrm>
              <a:off x="292100" y="2031478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휘발 성 </a:t>
              </a:r>
              <a:r>
                <a:rPr lang="ko-KR" altLang="en-US" sz="1200" dirty="0" err="1"/>
                <a:t>스텟</a:t>
              </a:r>
              <a:r>
                <a:rPr lang="ko-KR" altLang="en-US" sz="1200" dirty="0"/>
                <a:t> 소멸</a:t>
              </a:r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D423FE8-1465-45E9-B5F0-6549A50D80FD}"/>
              </a:ext>
            </a:extLst>
          </p:cNvPr>
          <p:cNvSpPr txBox="1"/>
          <p:nvPr/>
        </p:nvSpPr>
        <p:spPr>
          <a:xfrm flipH="1">
            <a:off x="292100" y="2719308"/>
            <a:ext cx="892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1)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456AE-69B4-475E-BC5B-ECD44488E88A}"/>
              </a:ext>
            </a:extLst>
          </p:cNvPr>
          <p:cNvSpPr txBox="1"/>
          <p:nvPr/>
        </p:nvSpPr>
        <p:spPr>
          <a:xfrm flipH="1">
            <a:off x="1603877" y="3315460"/>
            <a:ext cx="892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2)</a:t>
            </a:r>
            <a:endParaRPr lang="ko-KR" altLang="en-US" sz="1000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BDF2473C-A7A5-410A-A931-720FA39C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206958"/>
              </p:ext>
            </p:extLst>
          </p:nvPr>
        </p:nvGraphicFramePr>
        <p:xfrm>
          <a:off x="5014482" y="1480798"/>
          <a:ext cx="3656330" cy="3473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64802794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5753617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76616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805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7426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33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15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58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56E9E2-6BBA-4677-AB70-BF9440017C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던전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AC83F85-3334-40E8-8919-300CFB30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8034DB-8579-41EB-B902-E87D6F228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DACF64-C9F7-4AC4-9AAA-6E1C0951B2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492BFF-1AEA-440B-936B-EC35FE344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AB3302-D0F5-4CCF-8935-AB5A0A3C75E7}"/>
              </a:ext>
            </a:extLst>
          </p:cNvPr>
          <p:cNvGrpSpPr/>
          <p:nvPr/>
        </p:nvGrpSpPr>
        <p:grpSpPr>
          <a:xfrm>
            <a:off x="5436021" y="1044575"/>
            <a:ext cx="2655500" cy="2739318"/>
            <a:chOff x="1124125" y="2692866"/>
            <a:chExt cx="2439691" cy="251669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1594E77-3868-46A2-9654-2BECACF65BCC}"/>
                </a:ext>
              </a:extLst>
            </p:cNvPr>
            <p:cNvGrpSpPr/>
            <p:nvPr/>
          </p:nvGrpSpPr>
          <p:grpSpPr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0" name="그림 19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84803B71-9FE6-4402-B09D-AEE4F2F0D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7" r="29747"/>
              <a:stretch/>
            </p:blipFill>
            <p:spPr>
              <a:xfrm>
                <a:off x="685799" y="1142081"/>
                <a:ext cx="2152651" cy="2290642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0F030F6F-E889-4A32-AFB9-0D5AFB19FFC7}"/>
                  </a:ext>
                </a:extLst>
              </p:cNvPr>
              <p:cNvCxnSpPr/>
              <p:nvPr/>
            </p:nvCxnSpPr>
            <p:spPr>
              <a:xfrm>
                <a:off x="1757363" y="1304730"/>
                <a:ext cx="0" cy="10377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680D4C7E-9C86-4D9A-9A95-8C2469394DEF}"/>
                  </a:ext>
                </a:extLst>
              </p:cNvPr>
              <p:cNvCxnSpPr/>
              <p:nvPr/>
            </p:nvCxnSpPr>
            <p:spPr>
              <a:xfrm flipH="1">
                <a:off x="1128713" y="1581150"/>
                <a:ext cx="628650" cy="1238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C7FF4B2D-14B0-4506-851A-1D75605A23EC}"/>
                  </a:ext>
                </a:extLst>
              </p:cNvPr>
              <p:cNvCxnSpPr/>
              <p:nvPr/>
            </p:nvCxnSpPr>
            <p:spPr>
              <a:xfrm>
                <a:off x="1367333" y="1795463"/>
                <a:ext cx="9798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곱하기 기호 23">
                <a:extLst>
                  <a:ext uri="{FF2B5EF4-FFF2-40B4-BE49-F238E27FC236}">
                    <a16:creationId xmlns:a16="http://schemas.microsoft.com/office/drawing/2014/main" id="{BE08CB21-EC38-4739-B2DD-D1E01B73BB93}"/>
                  </a:ext>
                </a:extLst>
              </p:cNvPr>
              <p:cNvSpPr/>
              <p:nvPr/>
            </p:nvSpPr>
            <p:spPr>
              <a:xfrm>
                <a:off x="1366838" y="1695647"/>
                <a:ext cx="76200" cy="207157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BA36C872-1E44-4296-8EB4-4ADDE1B58537}"/>
                  </a:ext>
                </a:extLst>
              </p:cNvPr>
              <p:cNvCxnSpPr/>
              <p:nvPr/>
            </p:nvCxnSpPr>
            <p:spPr>
              <a:xfrm>
                <a:off x="1128713" y="1847225"/>
                <a:ext cx="560387" cy="1403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069BA11-63B8-4960-B58F-B632EE847A8E}"/>
                  </a:ext>
                </a:extLst>
              </p:cNvPr>
              <p:cNvCxnSpPr/>
              <p:nvPr/>
            </p:nvCxnSpPr>
            <p:spPr>
              <a:xfrm>
                <a:off x="1757363" y="3105150"/>
                <a:ext cx="0" cy="127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9B451BB-8DA2-44F8-B696-09AA28FBD47F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895F5C22-3519-43F7-A991-255B40382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173897"/>
              </p:ext>
            </p:extLst>
          </p:nvPr>
        </p:nvGraphicFramePr>
        <p:xfrm>
          <a:off x="292100" y="3940289"/>
          <a:ext cx="8582026" cy="142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013">
                  <a:extLst>
                    <a:ext uri="{9D8B030D-6E8A-4147-A177-3AD203B41FA5}">
                      <a16:colId xmlns:a16="http://schemas.microsoft.com/office/drawing/2014/main" val="1654674531"/>
                    </a:ext>
                  </a:extLst>
                </a:gridCol>
                <a:gridCol w="4291013">
                  <a:extLst>
                    <a:ext uri="{9D8B030D-6E8A-4147-A177-3AD203B41FA5}">
                      <a16:colId xmlns:a16="http://schemas.microsoft.com/office/drawing/2014/main" val="1939016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다음 룸들 중 유저가 원하는 룸을 선택해 진행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129330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29DF53B8-73DB-4F1A-AE7A-A7D3240844CC}"/>
              </a:ext>
            </a:extLst>
          </p:cNvPr>
          <p:cNvGrpSpPr/>
          <p:nvPr/>
        </p:nvGrpSpPr>
        <p:grpSpPr>
          <a:xfrm>
            <a:off x="580960" y="1044575"/>
            <a:ext cx="3818984" cy="2628538"/>
            <a:chOff x="401849" y="913073"/>
            <a:chExt cx="3818984" cy="2628538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A6C9959-54C8-489D-9211-CD7A69CE6988}"/>
                </a:ext>
              </a:extLst>
            </p:cNvPr>
            <p:cNvGrpSpPr/>
            <p:nvPr/>
          </p:nvGrpSpPr>
          <p:grpSpPr>
            <a:xfrm>
              <a:off x="1105910" y="1044575"/>
              <a:ext cx="2898927" cy="2497036"/>
              <a:chOff x="716573" y="1096017"/>
              <a:chExt cx="2898927" cy="2497036"/>
            </a:xfrm>
          </p:grpSpPr>
          <p:sp>
            <p:nvSpPr>
              <p:cNvPr id="41" name="화살표: U자형 40">
                <a:extLst>
                  <a:ext uri="{FF2B5EF4-FFF2-40B4-BE49-F238E27FC236}">
                    <a16:creationId xmlns:a16="http://schemas.microsoft.com/office/drawing/2014/main" id="{156FC8E6-2B22-4AC8-A66D-187DBA584115}"/>
                  </a:ext>
                </a:extLst>
              </p:cNvPr>
              <p:cNvSpPr/>
              <p:nvPr/>
            </p:nvSpPr>
            <p:spPr>
              <a:xfrm rot="16200000" flipV="1">
                <a:off x="3138977" y="2976335"/>
                <a:ext cx="310696" cy="642351"/>
              </a:xfrm>
              <a:prstGeom prst="utur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화살표: U자형 41">
                <a:extLst>
                  <a:ext uri="{FF2B5EF4-FFF2-40B4-BE49-F238E27FC236}">
                    <a16:creationId xmlns:a16="http://schemas.microsoft.com/office/drawing/2014/main" id="{F773DDB4-A41B-4679-A8AB-1E912F6A1C09}"/>
                  </a:ext>
                </a:extLst>
              </p:cNvPr>
              <p:cNvSpPr/>
              <p:nvPr/>
            </p:nvSpPr>
            <p:spPr>
              <a:xfrm rot="16200000" flipV="1">
                <a:off x="3138977" y="2292124"/>
                <a:ext cx="310696" cy="642351"/>
              </a:xfrm>
              <a:prstGeom prst="utur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화살표: U자형 42">
                <a:extLst>
                  <a:ext uri="{FF2B5EF4-FFF2-40B4-BE49-F238E27FC236}">
                    <a16:creationId xmlns:a16="http://schemas.microsoft.com/office/drawing/2014/main" id="{69127982-9CF8-4D77-A50F-09954C6C4355}"/>
                  </a:ext>
                </a:extLst>
              </p:cNvPr>
              <p:cNvSpPr/>
              <p:nvPr/>
            </p:nvSpPr>
            <p:spPr>
              <a:xfrm rot="16200000" flipV="1">
                <a:off x="3138977" y="1669726"/>
                <a:ext cx="310696" cy="642351"/>
              </a:xfrm>
              <a:prstGeom prst="utur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화살표: U자형 43">
                <a:extLst>
                  <a:ext uri="{FF2B5EF4-FFF2-40B4-BE49-F238E27FC236}">
                    <a16:creationId xmlns:a16="http://schemas.microsoft.com/office/drawing/2014/main" id="{8CEB96D2-8FD8-446A-8204-323A984607A2}"/>
                  </a:ext>
                </a:extLst>
              </p:cNvPr>
              <p:cNvSpPr/>
              <p:nvPr/>
            </p:nvSpPr>
            <p:spPr>
              <a:xfrm rot="16200000" flipV="1">
                <a:off x="3138977" y="1056555"/>
                <a:ext cx="310696" cy="642351"/>
              </a:xfrm>
              <a:prstGeom prst="utur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0B93A06-CA1C-4F75-8702-A7E1E5D33EC8}"/>
                  </a:ext>
                </a:extLst>
              </p:cNvPr>
              <p:cNvSpPr/>
              <p:nvPr/>
            </p:nvSpPr>
            <p:spPr>
              <a:xfrm>
                <a:off x="716573" y="1096017"/>
                <a:ext cx="792567" cy="249703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챕터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761461C-C5A0-4B70-879D-FC0D9414FEE1}"/>
                  </a:ext>
                </a:extLst>
              </p:cNvPr>
              <p:cNvSpPr/>
              <p:nvPr/>
            </p:nvSpPr>
            <p:spPr>
              <a:xfrm>
                <a:off x="1509140" y="1096017"/>
                <a:ext cx="1630393" cy="3068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1 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리스폰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1D94A90-12C1-4212-A519-67AE24825755}"/>
                  </a:ext>
                </a:extLst>
              </p:cNvPr>
              <p:cNvSpPr/>
              <p:nvPr/>
            </p:nvSpPr>
            <p:spPr>
              <a:xfrm>
                <a:off x="1509140" y="1407718"/>
                <a:ext cx="1630393" cy="3068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49FF859-8DF5-428D-9B3D-5A97F2E382AA}"/>
                  </a:ext>
                </a:extLst>
              </p:cNvPr>
              <p:cNvSpPr/>
              <p:nvPr/>
            </p:nvSpPr>
            <p:spPr>
              <a:xfrm>
                <a:off x="1509140" y="1718075"/>
                <a:ext cx="1630393" cy="3068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2 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리스폰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358B4C2-ACBE-44C2-9DEC-C5E40BE933E3}"/>
                  </a:ext>
                </a:extLst>
              </p:cNvPr>
              <p:cNvSpPr/>
              <p:nvPr/>
            </p:nvSpPr>
            <p:spPr>
              <a:xfrm>
                <a:off x="1509140" y="2027341"/>
                <a:ext cx="1630393" cy="3068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2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E151BCB-84CE-4BEA-9A17-FDA841848C35}"/>
                  </a:ext>
                </a:extLst>
              </p:cNvPr>
              <p:cNvSpPr/>
              <p:nvPr/>
            </p:nvSpPr>
            <p:spPr>
              <a:xfrm>
                <a:off x="1509140" y="2347238"/>
                <a:ext cx="1630393" cy="306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3 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리스폰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7B481C6-C454-4809-A5D8-82BA1F48F266}"/>
                  </a:ext>
                </a:extLst>
              </p:cNvPr>
              <p:cNvSpPr/>
              <p:nvPr/>
            </p:nvSpPr>
            <p:spPr>
              <a:xfrm>
                <a:off x="1509140" y="2658278"/>
                <a:ext cx="1630393" cy="306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3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BA7D634-0AA7-4450-8D35-FDB44AFB3909}"/>
                  </a:ext>
                </a:extLst>
              </p:cNvPr>
              <p:cNvSpPr/>
              <p:nvPr/>
            </p:nvSpPr>
            <p:spPr>
              <a:xfrm>
                <a:off x="1509140" y="2968033"/>
                <a:ext cx="1630393" cy="306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4 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리스폰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EC6F2AC-6531-4A27-A2E1-C997D29816B9}"/>
                  </a:ext>
                </a:extLst>
              </p:cNvPr>
              <p:cNvSpPr/>
              <p:nvPr/>
            </p:nvSpPr>
            <p:spPr>
              <a:xfrm>
                <a:off x="1509140" y="3286253"/>
                <a:ext cx="1630393" cy="3068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4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</p:grpSp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F5B78A75-9364-4D8B-8A78-F0EFA70E63BE}"/>
                </a:ext>
              </a:extLst>
            </p:cNvPr>
            <p:cNvSpPr/>
            <p:nvPr/>
          </p:nvSpPr>
          <p:spPr>
            <a:xfrm>
              <a:off x="599006" y="1044575"/>
              <a:ext cx="436768" cy="24970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1B1AA5-0608-439C-B527-7B07F35BCFB3}"/>
                </a:ext>
              </a:extLst>
            </p:cNvPr>
            <p:cNvSpPr txBox="1"/>
            <p:nvPr/>
          </p:nvSpPr>
          <p:spPr>
            <a:xfrm rot="16200000">
              <a:off x="-582996" y="2029420"/>
              <a:ext cx="2277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기본 챕터 진행 흐름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D5FABA-C2B8-43EE-8100-00AF962DE95E}"/>
                </a:ext>
              </a:extLst>
            </p:cNvPr>
            <p:cNvSpPr txBox="1"/>
            <p:nvPr/>
          </p:nvSpPr>
          <p:spPr>
            <a:xfrm>
              <a:off x="3520000" y="913073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사망 시</a:t>
              </a:r>
              <a:endParaRPr lang="ko-KR" altLang="en-US" dirty="0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636379-CEA1-47B9-A4BC-2200FA34D367}"/>
              </a:ext>
            </a:extLst>
          </p:cNvPr>
          <p:cNvCxnSpPr>
            <a:stCxn id="47" idx="3"/>
          </p:cNvCxnSpPr>
          <p:nvPr/>
        </p:nvCxnSpPr>
        <p:spPr>
          <a:xfrm>
            <a:off x="3707981" y="1641178"/>
            <a:ext cx="172804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398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D2701D-08E2-41E3-AF2F-8B6D8140F4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던전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9EAE3E-FD8A-45D8-9FFD-D34B0BA05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53ECEA-61EB-4639-811C-BB7125A30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748221-19F2-4AB7-A5CB-D25476700F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4DA27EA-7B80-410E-889D-AD66600C87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C35C8A-4622-4281-8F4D-8D8145CEA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70356"/>
              </p:ext>
            </p:extLst>
          </p:nvPr>
        </p:nvGraphicFramePr>
        <p:xfrm>
          <a:off x="292099" y="1044575"/>
          <a:ext cx="8582026" cy="4102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:a16="http://schemas.microsoft.com/office/drawing/2014/main" val="84878139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2268210592"/>
                    </a:ext>
                  </a:extLst>
                </a:gridCol>
                <a:gridCol w="3560782">
                  <a:extLst>
                    <a:ext uri="{9D8B030D-6E8A-4147-A177-3AD203B41FA5}">
                      <a16:colId xmlns:a16="http://schemas.microsoft.com/office/drawing/2014/main" val="3922719913"/>
                    </a:ext>
                  </a:extLst>
                </a:gridCol>
                <a:gridCol w="3505350">
                  <a:extLst>
                    <a:ext uri="{9D8B030D-6E8A-4147-A177-3AD203B41FA5}">
                      <a16:colId xmlns:a16="http://schemas.microsoft.com/office/drawing/2014/main" val="13099261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449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너무 어려우면 유저의 이탈을 유발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12054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전투에 비해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상대적으로 많은 보상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높은 공략난이도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확률적으로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특수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제한적인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능력치를 상승시키기 위해 유저가 필수적으로 입장하도록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04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작은 미니게임을 통해 유저에게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매우 높은 보상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지급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지속해서 룸을 클리어 해 가는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피로감을 해소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하는 단계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918700"/>
                  </a:ext>
                </a:extLst>
              </a:tr>
              <a:tr h="33521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일정량의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룸을 진행 시 확정적으로 출현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후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다음 스테이지로 자동 이동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많은 재화와 경험치를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플레이를 통해 쌓은 능력치와 경험을 테스트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069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</a:t>
                      </a: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클리어하는 성취감을 주기위한 구간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마지막인 만큼 보상 또한 그에 맞게 지급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6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507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79A57E-A24E-49AC-89B2-22BECADDF9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몬스터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CC6EDA-6B47-45A9-A6EC-5549FEE6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A0FD59-63E2-4255-B512-9592C033F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4D2215-09C9-4FC2-B3B1-73412FCFA7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529B34-B71F-4A67-AE0C-C7F86CFF70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59">
            <a:extLst>
              <a:ext uri="{FF2B5EF4-FFF2-40B4-BE49-F238E27FC236}">
                <a16:creationId xmlns:a16="http://schemas.microsoft.com/office/drawing/2014/main" id="{E37ED7DD-2209-414D-B9FE-F6BB3767C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912121"/>
              </p:ext>
            </p:extLst>
          </p:nvPr>
        </p:nvGraphicFramePr>
        <p:xfrm>
          <a:off x="292100" y="889233"/>
          <a:ext cx="8582026" cy="459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135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866555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2094081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96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작은 덩치로 빠르게 움직이며 유저를 따라 움직임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재화 수급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유저의 긴장감은 적지만 모아서 다수를 한번에 처치하는 액션을 통해 즐거움을 느끼도록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85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원거리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조금 더 큰 덩치로 생성된 자리에서 유저를 멀리서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717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희귀 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스킬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보다 높은 공략 난이도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 시 일반 몬스터 보다 큰 보상을 지급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보다 세밀한 조작</a:t>
                      </a:r>
                      <a:r>
                        <a:rPr lang="ko-KR" altLang="en-US" sz="1000" dirty="0"/>
                        <a:t>이 필요한 몬스터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전반적인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스테이지 난이도를 조절</a:t>
                      </a:r>
                      <a:r>
                        <a:rPr lang="ko-KR" altLang="en-US" sz="1000" dirty="0"/>
                        <a:t>하게 하는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한번 한번이 유저에게 치명적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쳅터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공략해야 하는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큰 크기로 도전 욕구 자극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패턴이 존재함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확정적으로 무기와 도움 아이템 드랍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최종 몬스터로 어려운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난이도로 클리어 시 큰 성취감</a:t>
                      </a:r>
                      <a:r>
                        <a:rPr lang="ko-KR" altLang="en-US" sz="1000" dirty="0">
                          <a:solidFill>
                            <a:srgbClr val="C00000"/>
                          </a:solidFill>
                        </a:rPr>
                        <a:t>을 </a:t>
                      </a:r>
                      <a:r>
                        <a:rPr lang="ko-KR" altLang="en-US" sz="1000" dirty="0"/>
                        <a:t>주는 존재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성취감은 보상과 비례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도전 욕구 자극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591390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0BC754-D0ED-4A6F-B337-FE3BFE53FCC1}"/>
              </a:ext>
            </a:extLst>
          </p:cNvPr>
          <p:cNvGrpSpPr/>
          <p:nvPr/>
        </p:nvGrpSpPr>
        <p:grpSpPr>
          <a:xfrm>
            <a:off x="2980498" y="1055591"/>
            <a:ext cx="3205227" cy="1779187"/>
            <a:chOff x="3169043" y="1072369"/>
            <a:chExt cx="3205227" cy="17791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A55CF6-6231-4CBA-9DD9-4021819AE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070" y="1997295"/>
              <a:ext cx="473578" cy="8072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93E049-3966-4942-BA25-EC018FC53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9" y="2288021"/>
              <a:ext cx="333658" cy="47357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5EED21-B374-45DF-9839-3190F8885D43}"/>
                </a:ext>
              </a:extLst>
            </p:cNvPr>
            <p:cNvSpPr/>
            <p:nvPr/>
          </p:nvSpPr>
          <p:spPr>
            <a:xfrm>
              <a:off x="3435546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3B1E60-795F-4CE6-A7FD-FE8524D0ADAB}"/>
                </a:ext>
              </a:extLst>
            </p:cNvPr>
            <p:cNvSpPr/>
            <p:nvPr/>
          </p:nvSpPr>
          <p:spPr>
            <a:xfrm>
              <a:off x="3920733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56C686-1534-44DB-BA9A-A546A115521D}"/>
                </a:ext>
              </a:extLst>
            </p:cNvPr>
            <p:cNvSpPr/>
            <p:nvPr/>
          </p:nvSpPr>
          <p:spPr>
            <a:xfrm>
              <a:off x="3920733" y="202127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D6BAC0EC-923D-4026-8210-1F1633F3B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1" b="52300"/>
            <a:stretch/>
          </p:blipFill>
          <p:spPr>
            <a:xfrm>
              <a:off x="4404250" y="1995528"/>
              <a:ext cx="654409" cy="70616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36697F-0173-4B85-8E32-F7CC03CAC821}"/>
                </a:ext>
              </a:extLst>
            </p:cNvPr>
            <p:cNvSpPr/>
            <p:nvPr/>
          </p:nvSpPr>
          <p:spPr>
            <a:xfrm>
              <a:off x="4455998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94B8748-7250-4C28-8D29-855CFAAA01B2}"/>
                </a:ext>
              </a:extLst>
            </p:cNvPr>
            <p:cNvSpPr/>
            <p:nvPr/>
          </p:nvSpPr>
          <p:spPr>
            <a:xfrm>
              <a:off x="4455998" y="202127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18E457F-D3B2-48F0-A9E9-EB5C14A14DAE}"/>
                </a:ext>
              </a:extLst>
            </p:cNvPr>
            <p:cNvSpPr/>
            <p:nvPr/>
          </p:nvSpPr>
          <p:spPr>
            <a:xfrm>
              <a:off x="4782249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13DC460-468A-4586-B904-76C4C52D7202}"/>
                </a:ext>
              </a:extLst>
            </p:cNvPr>
            <p:cNvSpPr/>
            <p:nvPr/>
          </p:nvSpPr>
          <p:spPr>
            <a:xfrm>
              <a:off x="4782249" y="202127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C80BF0-AE69-486B-ACEE-7C6F29F20615}"/>
                </a:ext>
              </a:extLst>
            </p:cNvPr>
            <p:cNvSpPr/>
            <p:nvPr/>
          </p:nvSpPr>
          <p:spPr>
            <a:xfrm>
              <a:off x="3169043" y="1072369"/>
              <a:ext cx="3205227" cy="17791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23F249-4AF1-4E7C-ABA6-DC56AF82E122}"/>
                </a:ext>
              </a:extLst>
            </p:cNvPr>
            <p:cNvSpPr txBox="1"/>
            <p:nvPr/>
          </p:nvSpPr>
          <p:spPr>
            <a:xfrm>
              <a:off x="3239338" y="210911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근거리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408FDD-79CB-4DD9-B152-1767AF8FC699}"/>
                </a:ext>
              </a:extLst>
            </p:cNvPr>
            <p:cNvSpPr txBox="1"/>
            <p:nvPr/>
          </p:nvSpPr>
          <p:spPr>
            <a:xfrm>
              <a:off x="3785362" y="1806615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원거리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49324B-9CDC-4937-BB9B-F49170F98CE0}"/>
                </a:ext>
              </a:extLst>
            </p:cNvPr>
            <p:cNvSpPr txBox="1"/>
            <p:nvPr/>
          </p:nvSpPr>
          <p:spPr>
            <a:xfrm>
              <a:off x="4426508" y="1779916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고급 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503390-33DA-428B-A652-1087D2CE37EF}"/>
                </a:ext>
              </a:extLst>
            </p:cNvPr>
            <p:cNvSpPr txBox="1"/>
            <p:nvPr/>
          </p:nvSpPr>
          <p:spPr>
            <a:xfrm>
              <a:off x="5348094" y="107236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Boss</a:t>
              </a:r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3EAB220-7DAF-46B5-9FE2-B69E24EDE3BA}"/>
                </a:ext>
              </a:extLst>
            </p:cNvPr>
            <p:cNvGrpSpPr/>
            <p:nvPr/>
          </p:nvGrpSpPr>
          <p:grpSpPr>
            <a:xfrm>
              <a:off x="5348094" y="1346499"/>
              <a:ext cx="786582" cy="1372771"/>
              <a:chOff x="2839117" y="1037787"/>
              <a:chExt cx="786582" cy="1372771"/>
            </a:xfrm>
          </p:grpSpPr>
          <p:pic>
            <p:nvPicPr>
              <p:cNvPr id="24" name="그림 23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730413F1-0D3A-46E3-AD4B-E34F273FEE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29" r="29190" b="78059"/>
              <a:stretch/>
            </p:blipFill>
            <p:spPr>
              <a:xfrm>
                <a:off x="2839117" y="1146175"/>
                <a:ext cx="786582" cy="1264383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14E7A08-3825-496A-A731-54A48D2D5189}"/>
                  </a:ext>
                </a:extLst>
              </p:cNvPr>
              <p:cNvSpPr/>
              <p:nvPr/>
            </p:nvSpPr>
            <p:spPr>
              <a:xfrm>
                <a:off x="2888956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24BDC45-87B3-4710-8F88-7F026FB7FF1C}"/>
                  </a:ext>
                </a:extLst>
              </p:cNvPr>
              <p:cNvSpPr/>
              <p:nvPr/>
            </p:nvSpPr>
            <p:spPr>
              <a:xfrm>
                <a:off x="2888956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D223FA2-A5DF-4662-A888-7997A82207C5}"/>
                  </a:ext>
                </a:extLst>
              </p:cNvPr>
              <p:cNvSpPr/>
              <p:nvPr/>
            </p:nvSpPr>
            <p:spPr>
              <a:xfrm>
                <a:off x="3215207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D5F8558-1B76-4377-A6BA-A84B1483522D}"/>
                  </a:ext>
                </a:extLst>
              </p:cNvPr>
              <p:cNvSpPr/>
              <p:nvPr/>
            </p:nvSpPr>
            <p:spPr>
              <a:xfrm>
                <a:off x="3215207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C1FCB83-7EFC-4C7A-AD0B-0B02FF756CE8}"/>
                  </a:ext>
                </a:extLst>
              </p:cNvPr>
              <p:cNvSpPr/>
              <p:nvPr/>
            </p:nvSpPr>
            <p:spPr>
              <a:xfrm>
                <a:off x="2888956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81F0985-ADF0-46F2-A2DE-3ED036ED6A96}"/>
                  </a:ext>
                </a:extLst>
              </p:cNvPr>
              <p:cNvSpPr/>
              <p:nvPr/>
            </p:nvSpPr>
            <p:spPr>
              <a:xfrm>
                <a:off x="3221707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903E7BC-2B51-422D-94B0-9BA8051CEB19}"/>
                  </a:ext>
                </a:extLst>
              </p:cNvPr>
              <p:cNvSpPr/>
              <p:nvPr/>
            </p:nvSpPr>
            <p:spPr>
              <a:xfrm>
                <a:off x="2895456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56A438A-E50E-4C1E-9D7A-9CBC8A359FCD}"/>
                  </a:ext>
                </a:extLst>
              </p:cNvPr>
              <p:cNvSpPr/>
              <p:nvPr/>
            </p:nvSpPr>
            <p:spPr>
              <a:xfrm>
                <a:off x="3221707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72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7C31A36-EAF5-4C7E-B067-7594E2C03A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 소개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C5E6E91-D0A7-42D9-B7E1-0D982F87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47C160-1DB4-44EC-850A-053CD6B9E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AFE111-A5FA-4B2A-A50E-955C71E4CB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4AA247-D5D1-493C-900E-7071C6296D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35C71AAD-A1B6-408A-B922-7CA304D81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63353"/>
              </p:ext>
            </p:extLst>
          </p:nvPr>
        </p:nvGraphicFramePr>
        <p:xfrm>
          <a:off x="292102" y="1044575"/>
          <a:ext cx="8582023" cy="4150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739">
                  <a:extLst>
                    <a:ext uri="{9D8B030D-6E8A-4147-A177-3AD203B41FA5}">
                      <a16:colId xmlns:a16="http://schemas.microsoft.com/office/drawing/2014/main" val="190821445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372073516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770254448"/>
                    </a:ext>
                  </a:extLst>
                </a:gridCol>
                <a:gridCol w="2138806">
                  <a:extLst>
                    <a:ext uri="{9D8B030D-6E8A-4147-A177-3AD203B41FA5}">
                      <a16:colId xmlns:a16="http://schemas.microsoft.com/office/drawing/2014/main" val="3570533376"/>
                    </a:ext>
                  </a:extLst>
                </a:gridCol>
              </a:tblGrid>
              <a:tr h="14164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3966"/>
                  </a:ext>
                </a:extLst>
              </a:tr>
              <a:tr h="6612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텍스트와 함께 사용되어 게임 내 스토리를 보다 정확하게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텍스트를 활용한 캐릭터 대사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</a:t>
                      </a:r>
                      <a:r>
                        <a:rPr lang="en-US" altLang="ko-KR" sz="800" dirty="0"/>
                        <a:t>BGM, </a:t>
                      </a:r>
                      <a:r>
                        <a:rPr lang="ko-KR" altLang="en-US" sz="800" dirty="0"/>
                        <a:t>공간 효과음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타격음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정리 상호작용 음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024124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말 풍선을 이용해 캐릭터의 대사를 표현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주 스토리 전달 방식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아래에 텍스트 칸을 통해 스토리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플레이 중에 화면에 짧은 글로 유저에게 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몬스터와 캐릭터 소리 연출 다르게</a:t>
                      </a:r>
                      <a:endParaRPr lang="en-US" altLang="ko-KR" sz="8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/>
                        <a:t>캐릭터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기합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몬스터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포효</a:t>
                      </a:r>
                      <a:endParaRPr lang="en-US" altLang="ko-KR" sz="8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장소에 맞는 소리 연출 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실험실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물방울 소리 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공장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증기 소리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일반 공격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스킬 공격 </a:t>
                      </a:r>
                      <a:r>
                        <a:rPr lang="ko-KR" altLang="en-US" sz="800" dirty="0" err="1"/>
                        <a:t>타격음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체력이 일정 치수 이하로 내려갈 시 경고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사망 시 피드백 효과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11922"/>
                  </a:ext>
                </a:extLst>
              </a:tr>
              <a:tr h="112975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가장 보편화된 스토리텔링 방식으로 유저 또한 거부감 없이 받아 들일 수 있음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적절한 </a:t>
                      </a:r>
                      <a:r>
                        <a:rPr lang="ko-KR" altLang="en-US" sz="900" dirty="0" err="1"/>
                        <a:t>스킵</a:t>
                      </a:r>
                      <a:r>
                        <a:rPr lang="ko-KR" altLang="en-US" sz="900" dirty="0"/>
                        <a:t> 버튼이 필요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20234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5D986E7-25B4-4C36-A790-22E949024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08" y="1192294"/>
            <a:ext cx="1085850" cy="1085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0A6B7E-6E5F-41C9-8E92-A19309FA4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2" y="1192294"/>
            <a:ext cx="1085850" cy="1085850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993B0EF8-2DB0-42BB-A974-51A200717329}"/>
              </a:ext>
            </a:extLst>
          </p:cNvPr>
          <p:cNvSpPr/>
          <p:nvPr/>
        </p:nvSpPr>
        <p:spPr>
          <a:xfrm>
            <a:off x="2670675" y="1192294"/>
            <a:ext cx="1689100" cy="918328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11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2D606808-DC8B-4D28-A360-881FC3789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5" y="1140962"/>
            <a:ext cx="1117600" cy="9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79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1F9455C-5E7F-42A7-B8E1-508E7D9636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튜토리얼 스토리 보드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6549E4-20FE-4239-AB87-42209605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066152-A29B-455F-B473-EA5C7E5BA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A2E9FD-48EE-43CE-84BC-2B0DE588DE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8EFC2F-CC3E-4871-B093-ECC543613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41">
            <a:extLst>
              <a:ext uri="{FF2B5EF4-FFF2-40B4-BE49-F238E27FC236}">
                <a16:creationId xmlns:a16="http://schemas.microsoft.com/office/drawing/2014/main" id="{F91D93EE-099F-460A-91E0-D4C61FB3C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80830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D670EB3-331D-4A77-BEA8-9D81CEDB5603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9" name="그림 8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2262A4BE-2DD7-40B6-ACC8-D0F124EBB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2586404-4AA2-4497-B0E0-643B0E15AFB5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69D7245-E133-4A25-945A-E9394BD5E936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2F902EC2-46E3-4AAC-8431-2B912A18725C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82EF0001-5173-47E9-85FD-81834355CF29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CA45DE9-2FDF-4136-8760-62A9E36AA0AF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79C5BCA-0817-4028-9C62-CA333E994233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77294D1-5489-46E6-8491-EC2A90F24D9E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809F8EC-C1B9-4282-B57E-3F70A90D7420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5508222-0CB6-46E3-AF22-37354B9D24EC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3704726-6331-43C8-917B-0B3DFEA79CCB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F41A61B-8836-4AD1-9751-FBC0FCB4D68A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9" name="말풍선: 타원형 18">
              <a:extLst>
                <a:ext uri="{FF2B5EF4-FFF2-40B4-BE49-F238E27FC236}">
                  <a16:creationId xmlns:a16="http://schemas.microsoft.com/office/drawing/2014/main" id="{A774EC94-2FCB-4A73-A547-B816C1AE3709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6D740EB-153F-4A76-8026-A367772D7AC9}"/>
              </a:ext>
            </a:extLst>
          </p:cNvPr>
          <p:cNvSpPr/>
          <p:nvPr/>
        </p:nvSpPr>
        <p:spPr>
          <a:xfrm>
            <a:off x="515967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0A49066-F3D5-49E4-9B17-6955958B7F95}"/>
              </a:ext>
            </a:extLst>
          </p:cNvPr>
          <p:cNvSpPr/>
          <p:nvPr/>
        </p:nvSpPr>
        <p:spPr>
          <a:xfrm>
            <a:off x="4173289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256C8FB-4E62-48D5-B7B7-5D0EFC4C51B2}"/>
              </a:ext>
            </a:extLst>
          </p:cNvPr>
          <p:cNvSpPr/>
          <p:nvPr/>
        </p:nvSpPr>
        <p:spPr>
          <a:xfrm>
            <a:off x="4584996" y="2382814"/>
            <a:ext cx="404146" cy="46761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326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BDD3EEC-3523-40F9-B114-BE02A1C632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튜토리얼 스토리 보드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43AA3BF-FC1E-436A-A639-BC4779B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1D4D63-60C6-4D13-A078-F8E567EB1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C1B56F-FCD6-43E9-9BAB-7D43689022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526723-3C8A-42E6-9C63-42CD26161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41">
            <a:extLst>
              <a:ext uri="{FF2B5EF4-FFF2-40B4-BE49-F238E27FC236}">
                <a16:creationId xmlns:a16="http://schemas.microsoft.com/office/drawing/2014/main" id="{44AACA5B-FCE0-47A6-AF2B-C10AD76D2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952200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5816117-5379-42F7-89BD-8E7698100421}"/>
              </a:ext>
            </a:extLst>
          </p:cNvPr>
          <p:cNvSpPr/>
          <p:nvPr/>
        </p:nvSpPr>
        <p:spPr>
          <a:xfrm>
            <a:off x="292100" y="755077"/>
            <a:ext cx="8565404" cy="4606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3A360F-0FA9-4DC1-8A02-01389BD41701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DCA8914A-FA4E-4B7D-B48F-6AA8F4625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A1F9823-6651-488C-8C23-906677F3A5AD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F69692A-14C5-4BF4-99F5-F29D98F42419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8DEFD3D-B74E-49FA-90C4-7B8A3706FE75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6DDCC53-6036-4EA3-89D8-47F1D2CAEAA3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8224E8D-8E0D-4A76-B04C-DFF0FF1D9BB9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836E3FF-A103-450A-8BCA-DB082F5A67E6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6BB9258-B620-4CF8-9689-4209EDC831DD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A6A7A5D-EEA6-4BAF-9461-81A0A28CE28D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4F340A7-62AC-46F9-ABAC-80CB4BA104DC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70832AA-0C12-48BD-9E20-FEDCE8121F3F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AC167E4-3F15-4947-9D3C-B0BEDA80E2B4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27097103-C347-4A91-86D9-8D8DBCC22437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A54C05F-C581-497E-8823-D85F2FDE8D23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F5F7FB1-D1EC-414E-9821-93AEFBFB1BA2}"/>
              </a:ext>
            </a:extLst>
          </p:cNvPr>
          <p:cNvSpPr/>
          <p:nvPr/>
        </p:nvSpPr>
        <p:spPr>
          <a:xfrm>
            <a:off x="395875" y="803848"/>
            <a:ext cx="1309100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F1A1DC8-24B2-4934-8BE0-D9F5A14D02DD}"/>
              </a:ext>
            </a:extLst>
          </p:cNvPr>
          <p:cNvSpPr/>
          <p:nvPr/>
        </p:nvSpPr>
        <p:spPr>
          <a:xfrm>
            <a:off x="3648075" y="2860099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228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43B9C6F-02CD-4033-AA8C-64F7D04D6F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튜토리얼 스토리 보드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4E6D51-5D55-4A31-A223-B1F9133A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7DE9-B80F-45C9-8A07-6DBA3785C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55C5D3-6FC9-4960-BF1E-7BD057997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B92A27F-209E-46C4-8E1C-59D8F6F2F2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41">
            <a:extLst>
              <a:ext uri="{FF2B5EF4-FFF2-40B4-BE49-F238E27FC236}">
                <a16:creationId xmlns:a16="http://schemas.microsoft.com/office/drawing/2014/main" id="{22A6A3E8-CAFD-412B-A0CF-0F3ED07EB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61385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콜로니의</a:t>
                      </a:r>
                      <a:r>
                        <a:rPr lang="ko-KR" altLang="en-US" sz="1200" dirty="0"/>
                        <a:t> 중심부에 도착한 주인공은 마지막으로 살아남은 동료와 함께 작전을 마무리 하려고 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몬스터의 공격에 실패하고 동료의 대사를 통해 스킬을 사용하는 방법을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공격에 성공하면 밝은 빛을 내며 시간대가 변경된다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스킬의 사용방법을 익히는 튜토리얼을 진행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주인공의 이야기 시점이 과거로 가는 이유를 스토리를 통해 전달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687BA61-38E0-4A05-9070-CF9A01DEC8DB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9" name="그림 8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89C98078-2436-41D3-ADAA-8A5BBBBE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9147AE3-A39F-4F46-A820-3FEBBD818B0C}"/>
                </a:ext>
              </a:extLst>
            </p:cNvPr>
            <p:cNvSpPr/>
            <p:nvPr/>
          </p:nvSpPr>
          <p:spPr>
            <a:xfrm>
              <a:off x="3108582" y="2356508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3C349FE-6D8B-4F89-99AE-8F567462E016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16831CEB-87FF-4D32-BE2B-2E534BBEF5F8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FE6138FD-B694-4623-9D30-37F8C2A8CCF1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E733FAD-1453-4E8B-A5FE-4F07724C6A44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7D5E8C8-BCE7-4DB2-9BA5-1B2789ED425C}"/>
                </a:ext>
              </a:extLst>
            </p:cNvPr>
            <p:cNvSpPr/>
            <p:nvPr/>
          </p:nvSpPr>
          <p:spPr>
            <a:xfrm>
              <a:off x="969366" y="1684902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C1125D2-5A0E-427D-8541-432264E80F62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1988E90-9039-417C-AE7E-C0A5F08BB316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829F626-DFFA-4CF9-A5BF-14E10B5315E6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AF3DC947-DD51-4BEA-8A3B-99ABC4A13D95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47D7320-6D22-4FDF-9D7E-4A1EBDD17DD1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0BEC1C9-5930-4B11-964F-BC615FAB28B0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BBCBAB-069E-4AA8-94EE-CC2645FE7DE4}"/>
              </a:ext>
            </a:extLst>
          </p:cNvPr>
          <p:cNvSpPr/>
          <p:nvPr/>
        </p:nvSpPr>
        <p:spPr>
          <a:xfrm>
            <a:off x="4001333" y="2338878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20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85FF9B-DBB5-440B-A469-B15CE87D82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튜토리얼 스토리 보드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2618B0-A6DB-4D96-B429-114775DA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8114A-457C-49AA-AB35-B5FB7FABA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C4A913-7EA5-4B9F-9A89-5C45BF984F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A4C5569-87EE-4C73-A6A1-73229478E2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41">
            <a:extLst>
              <a:ext uri="{FF2B5EF4-FFF2-40B4-BE49-F238E27FC236}">
                <a16:creationId xmlns:a16="http://schemas.microsoft.com/office/drawing/2014/main" id="{667F3192-90FD-4D06-83DC-968336F02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82141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200" dirty="0" err="1"/>
                        <a:t>알게됨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박사의 대사를 통해 앞으로 유저가 할 수 있는 것들을 소개 받는다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포탈을 통해 유저가 전투를 진행하러 이동할 수 있음을 학습한다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유저가 즐길 수 있는 컨텐츠를 어디에 무엇이 있는지 알려주는 튜토리얼을 진행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pic>
        <p:nvPicPr>
          <p:cNvPr id="8" name="Picture 2" descr="7.png">
            <a:extLst>
              <a:ext uri="{FF2B5EF4-FFF2-40B4-BE49-F238E27FC236}">
                <a16:creationId xmlns:a16="http://schemas.microsoft.com/office/drawing/2014/main" id="{6CA104A4-EF5E-454D-A4C0-CD09C55A2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96D4D2-609C-40A1-98C7-F8DA1699C26B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FBDE96-9FC8-4C81-AF7E-62577BBD0A71}"/>
              </a:ext>
            </a:extLst>
          </p:cNvPr>
          <p:cNvSpPr/>
          <p:nvPr/>
        </p:nvSpPr>
        <p:spPr>
          <a:xfrm>
            <a:off x="2497972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CF79A1F-FF00-48B8-BF63-3762D4C7CC78}"/>
              </a:ext>
            </a:extLst>
          </p:cNvPr>
          <p:cNvSpPr/>
          <p:nvPr/>
        </p:nvSpPr>
        <p:spPr>
          <a:xfrm>
            <a:off x="3250678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420ABB7D-73B7-4CE6-A22D-191C2E768A5E}"/>
              </a:ext>
            </a:extLst>
          </p:cNvPr>
          <p:cNvSpPr/>
          <p:nvPr/>
        </p:nvSpPr>
        <p:spPr>
          <a:xfrm>
            <a:off x="2432303" y="1274920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89838ED-BB82-4180-841B-68689ED7ED2F}"/>
              </a:ext>
            </a:extLst>
          </p:cNvPr>
          <p:cNvSpPr/>
          <p:nvPr/>
        </p:nvSpPr>
        <p:spPr>
          <a:xfrm>
            <a:off x="553390" y="2730334"/>
            <a:ext cx="590871" cy="591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8657601-71DC-4982-B746-FD41295965C2}"/>
              </a:ext>
            </a:extLst>
          </p:cNvPr>
          <p:cNvSpPr/>
          <p:nvPr/>
        </p:nvSpPr>
        <p:spPr>
          <a:xfrm>
            <a:off x="3183930" y="1995017"/>
            <a:ext cx="521168" cy="75004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6FF0D3-2E46-4CD8-BBB9-F9CBB73E8070}"/>
              </a:ext>
            </a:extLst>
          </p:cNvPr>
          <p:cNvSpPr/>
          <p:nvPr/>
        </p:nvSpPr>
        <p:spPr>
          <a:xfrm>
            <a:off x="4160680" y="2745063"/>
            <a:ext cx="625961" cy="626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공격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340BA4E-FA3B-4CD4-A479-BE41071E4349}"/>
              </a:ext>
            </a:extLst>
          </p:cNvPr>
          <p:cNvSpPr/>
          <p:nvPr/>
        </p:nvSpPr>
        <p:spPr>
          <a:xfrm>
            <a:off x="4356938" y="2347439"/>
            <a:ext cx="625961" cy="2551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포탈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A9A35BD-703A-46C2-A139-08E97817C49A}"/>
              </a:ext>
            </a:extLst>
          </p:cNvPr>
          <p:cNvSpPr/>
          <p:nvPr/>
        </p:nvSpPr>
        <p:spPr>
          <a:xfrm>
            <a:off x="4409334" y="2291362"/>
            <a:ext cx="521168" cy="36727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4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8748DBB-2E24-4F95-8463-72CE121457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튜토리얼 스토리 보드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A7A01E-D711-4A03-9449-C150966B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064C86-0350-4503-84A4-AF9D9EB42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54172E-E60C-48C6-8D59-DC744822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1377C86-CA6C-4952-A6C5-E7D2A897C8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41">
            <a:extLst>
              <a:ext uri="{FF2B5EF4-FFF2-40B4-BE49-F238E27FC236}">
                <a16:creationId xmlns:a16="http://schemas.microsoft.com/office/drawing/2014/main" id="{8CBFEA2B-A1B9-4C97-8A08-F2DA708CE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054178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유저가 챕터를 선택하게 되면 해당하는 스토리를 박사의 대사를 통해 유저에게 전달함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챕터를 진행하면서 유저에게 필요한 정보를 미리 제공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보상과 기타 스토리를 통해 유저가 원하는 챕터를 선택적으로 플레이하도록 유도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주의 사항이나 위험 요소를 스토리를 통해 전달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pic>
        <p:nvPicPr>
          <p:cNvPr id="8" name="Picture 2" descr="7.png">
            <a:extLst>
              <a:ext uri="{FF2B5EF4-FFF2-40B4-BE49-F238E27FC236}">
                <a16:creationId xmlns:a16="http://schemas.microsoft.com/office/drawing/2014/main" id="{ABB01FF8-ABBE-4CC6-A004-71A365571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7897B7-B183-4E96-B255-B49E2FA9DD58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0E8B856-F2EB-4F26-89F4-D8DC698BDF5A}"/>
              </a:ext>
            </a:extLst>
          </p:cNvPr>
          <p:cNvSpPr/>
          <p:nvPr/>
        </p:nvSpPr>
        <p:spPr>
          <a:xfrm flipH="1">
            <a:off x="1925925" y="2095214"/>
            <a:ext cx="26615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CF2887-9DD6-4596-AFA8-3FC9D148C109}"/>
              </a:ext>
            </a:extLst>
          </p:cNvPr>
          <p:cNvSpPr/>
          <p:nvPr/>
        </p:nvSpPr>
        <p:spPr>
          <a:xfrm>
            <a:off x="4071465" y="2161288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17B7B0E4-2D7A-41D9-BB63-AB0BCBA22039}"/>
              </a:ext>
            </a:extLst>
          </p:cNvPr>
          <p:cNvSpPr/>
          <p:nvPr/>
        </p:nvSpPr>
        <p:spPr>
          <a:xfrm>
            <a:off x="3253090" y="1398503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C1756F-598A-4CBD-BEAB-FDFD6BB20581}"/>
              </a:ext>
            </a:extLst>
          </p:cNvPr>
          <p:cNvSpPr/>
          <p:nvPr/>
        </p:nvSpPr>
        <p:spPr>
          <a:xfrm>
            <a:off x="1079500" y="2557763"/>
            <a:ext cx="3080271" cy="959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획득 가능 보상 내역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B2EC1D-3982-4A36-852A-83AD98E7AF6B}"/>
              </a:ext>
            </a:extLst>
          </p:cNvPr>
          <p:cNvSpPr/>
          <p:nvPr/>
        </p:nvSpPr>
        <p:spPr>
          <a:xfrm>
            <a:off x="4159771" y="3124200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CC7F67-4CAD-4AA3-8F19-3C4801D7A585}"/>
              </a:ext>
            </a:extLst>
          </p:cNvPr>
          <p:cNvSpPr/>
          <p:nvPr/>
        </p:nvSpPr>
        <p:spPr>
          <a:xfrm>
            <a:off x="4159771" y="2717801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15150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플랫폼 분석</a:t>
            </a:r>
          </a:p>
        </p:txBody>
      </p:sp>
      <p:graphicFrame>
        <p:nvGraphicFramePr>
          <p:cNvPr id="11" name="Google Shape;141;p8">
            <a:extLst>
              <a:ext uri="{FF2B5EF4-FFF2-40B4-BE49-F238E27FC236}">
                <a16:creationId xmlns:a16="http://schemas.microsoft.com/office/drawing/2014/main" id="{FDE8A8E7-AAFF-4E9E-BED5-B643B89138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181534"/>
              </p:ext>
            </p:extLst>
          </p:nvPr>
        </p:nvGraphicFramePr>
        <p:xfrm>
          <a:off x="244758" y="755077"/>
          <a:ext cx="4279900" cy="2554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66D6F0-1719-4449-9D4D-80E67EC38C0E}"/>
              </a:ext>
            </a:extLst>
          </p:cNvPr>
          <p:cNvSpPr/>
          <p:nvPr/>
        </p:nvSpPr>
        <p:spPr>
          <a:xfrm>
            <a:off x="255869" y="755078"/>
            <a:ext cx="4268788" cy="2554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B7FDDF-07BA-48C3-B9BA-0FC64E127163}"/>
              </a:ext>
            </a:extLst>
          </p:cNvPr>
          <p:cNvSpPr/>
          <p:nvPr/>
        </p:nvSpPr>
        <p:spPr>
          <a:xfrm>
            <a:off x="629174" y="1065402"/>
            <a:ext cx="939567" cy="195463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7B99B2-0B45-4100-A870-F7338BB24643}"/>
              </a:ext>
            </a:extLst>
          </p:cNvPr>
          <p:cNvSpPr txBox="1"/>
          <p:nvPr/>
        </p:nvSpPr>
        <p:spPr>
          <a:xfrm>
            <a:off x="4524657" y="1516189"/>
            <a:ext cx="4543231" cy="10320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19</a:t>
            </a:r>
            <a:r>
              <a:rPr lang="ko-KR" altLang="en-US" sz="1200" dirty="0"/>
              <a:t>년도 설문조사 결과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응답자 중 </a:t>
            </a:r>
            <a:r>
              <a:rPr lang="en-US" altLang="ko-KR" sz="1000" dirty="0"/>
              <a:t>90%</a:t>
            </a:r>
            <a:r>
              <a:rPr lang="ko-KR" altLang="en-US" sz="1000" dirty="0"/>
              <a:t>가 모바일 게임을 플레이 한다고 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다음으로 </a:t>
            </a:r>
            <a:r>
              <a:rPr lang="en-US" altLang="ko-KR" sz="1000" dirty="0"/>
              <a:t>PC, </a:t>
            </a:r>
            <a:r>
              <a:rPr lang="ko-KR" altLang="en-US" sz="1000" dirty="0"/>
              <a:t>콘솔</a:t>
            </a:r>
            <a:r>
              <a:rPr lang="en-US" altLang="ko-KR" sz="1000" dirty="0"/>
              <a:t>, </a:t>
            </a:r>
            <a:r>
              <a:rPr lang="ko-KR" altLang="en-US" sz="1000" dirty="0"/>
              <a:t>아케이드 순 </a:t>
            </a:r>
            <a:r>
              <a:rPr lang="en-US" altLang="ko-KR" sz="1000" dirty="0"/>
              <a:t>( </a:t>
            </a:r>
            <a:r>
              <a:rPr lang="ko-KR" altLang="en-US" sz="1000" dirty="0"/>
              <a:t>복수 응답 가능 </a:t>
            </a:r>
            <a:r>
              <a:rPr lang="en-US" altLang="ko-KR" sz="10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게임이 아닌 인터넷 접속 플랫폼으로 </a:t>
            </a:r>
            <a:r>
              <a:rPr lang="en-US" altLang="ko-KR" sz="1000" dirty="0"/>
              <a:t>97%</a:t>
            </a:r>
            <a:r>
              <a:rPr lang="ko-KR" altLang="en-US" sz="1000" dirty="0"/>
              <a:t>가 스마트폰을 이용한다고 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6D7C991-2383-415E-BCE9-C0733112DA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5"/>
          <a:stretch/>
        </p:blipFill>
        <p:spPr>
          <a:xfrm>
            <a:off x="292099" y="3439650"/>
            <a:ext cx="4188893" cy="17615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F46ACB-D26C-497C-A0C3-61EAD35FF0D8}"/>
              </a:ext>
            </a:extLst>
          </p:cNvPr>
          <p:cNvSpPr/>
          <p:nvPr/>
        </p:nvSpPr>
        <p:spPr>
          <a:xfrm>
            <a:off x="255869" y="3397773"/>
            <a:ext cx="4268788" cy="1871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E9054-0F49-4380-9B61-9EC7075E7F9C}"/>
              </a:ext>
            </a:extLst>
          </p:cNvPr>
          <p:cNvSpPr txBox="1"/>
          <p:nvPr/>
        </p:nvSpPr>
        <p:spPr>
          <a:xfrm>
            <a:off x="4524657" y="3827456"/>
            <a:ext cx="4506362" cy="9859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응답자 중 </a:t>
            </a:r>
            <a:r>
              <a:rPr lang="en-US" altLang="ko-KR" sz="1000" dirty="0"/>
              <a:t>24.1%</a:t>
            </a:r>
            <a:r>
              <a:rPr lang="ko-KR" altLang="en-US" sz="1000" dirty="0"/>
              <a:t>가 퍼즐장르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15.7%</a:t>
            </a:r>
            <a:r>
              <a:rPr lang="ko-KR" altLang="en-US" sz="1000" dirty="0"/>
              <a:t>가 </a:t>
            </a:r>
            <a:r>
              <a:rPr lang="en-US" altLang="ko-KR" sz="1000" dirty="0"/>
              <a:t>RPG </a:t>
            </a:r>
            <a:r>
              <a:rPr lang="ko-KR" altLang="en-US" sz="1000" dirty="0"/>
              <a:t>게임을 이용한다 응답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한판 한판이 짧아 </a:t>
            </a:r>
            <a:r>
              <a:rPr lang="en-US" altLang="ko-KR" sz="1000" dirty="0"/>
              <a:t>40~50</a:t>
            </a:r>
            <a:r>
              <a:rPr lang="ko-KR" altLang="en-US" sz="1000" dirty="0"/>
              <a:t>대 성인에서 높은 선호도를 보인다 생각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RPG / MORPG / MMORPG</a:t>
            </a:r>
            <a:r>
              <a:rPr lang="ko-KR" altLang="en-US" sz="1000" dirty="0"/>
              <a:t>가 매출 순위도 높고 기존 인기 </a:t>
            </a:r>
            <a:r>
              <a:rPr lang="en-US" altLang="ko-KR" sz="1000" dirty="0"/>
              <a:t>IP</a:t>
            </a:r>
            <a:r>
              <a:rPr lang="ko-KR" altLang="en-US" sz="1000" dirty="0"/>
              <a:t>를 활용해</a:t>
            </a:r>
            <a:br>
              <a:rPr lang="en-US" altLang="ko-KR" sz="1000" dirty="0"/>
            </a:br>
            <a:r>
              <a:rPr lang="ko-KR" altLang="en-US" sz="1000" dirty="0"/>
              <a:t>해당 </a:t>
            </a:r>
            <a:r>
              <a:rPr lang="en-US" altLang="ko-KR" sz="1000" dirty="0"/>
              <a:t>IP</a:t>
            </a:r>
            <a:r>
              <a:rPr lang="ko-KR" altLang="en-US" sz="1000" dirty="0"/>
              <a:t>를 알고 있던 </a:t>
            </a:r>
            <a:r>
              <a:rPr lang="en-US" altLang="ko-KR" sz="1000" dirty="0"/>
              <a:t>30 ~ 50 </a:t>
            </a:r>
            <a:r>
              <a:rPr lang="ko-KR" altLang="en-US" sz="1000" dirty="0"/>
              <a:t>대에 높은 충성도를 보인다 판단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39DE0-E413-4BEE-8E6C-125A9543B732}"/>
              </a:ext>
            </a:extLst>
          </p:cNvPr>
          <p:cNvSpPr txBox="1"/>
          <p:nvPr/>
        </p:nvSpPr>
        <p:spPr>
          <a:xfrm>
            <a:off x="4815281" y="2676088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 </a:t>
            </a:r>
            <a:r>
              <a:rPr lang="ko-KR" altLang="en-US" sz="1400" b="1" dirty="0"/>
              <a:t>모바일 플랫폼으로 출시 계획 중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23E8B-B4E2-4A0C-AC9A-FE7E152ADE34}"/>
              </a:ext>
            </a:extLst>
          </p:cNvPr>
          <p:cNvSpPr txBox="1"/>
          <p:nvPr/>
        </p:nvSpPr>
        <p:spPr>
          <a:xfrm>
            <a:off x="4815281" y="2678418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 </a:t>
            </a:r>
            <a:r>
              <a:rPr lang="ko-KR" altLang="en-US" sz="1400" b="1" dirty="0"/>
              <a:t>모바일 플랫폼으로 출시 계획 중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D3F85-F23B-4ECC-B212-1AF663076FA8}"/>
              </a:ext>
            </a:extLst>
          </p:cNvPr>
          <p:cNvSpPr txBox="1"/>
          <p:nvPr/>
        </p:nvSpPr>
        <p:spPr>
          <a:xfrm>
            <a:off x="4815281" y="4855169"/>
            <a:ext cx="4335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 </a:t>
            </a:r>
            <a:r>
              <a:rPr lang="ko-KR" altLang="en-US" sz="1200" b="1" dirty="0"/>
              <a:t>퍼즐 처럼 한판 한판이 짧은 </a:t>
            </a:r>
            <a:r>
              <a:rPr lang="en-US" altLang="ko-KR" sz="1200" b="1" dirty="0"/>
              <a:t>RPG </a:t>
            </a:r>
            <a:r>
              <a:rPr lang="ko-KR" altLang="en-US" sz="1200" b="1" dirty="0"/>
              <a:t>게임을 만들고 싶었음 </a:t>
            </a:r>
            <a:r>
              <a:rPr lang="en-US" altLang="ko-KR" sz="1200" b="1" dirty="0"/>
              <a:t>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64579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3CE183A-7470-4E87-ACBF-07CB1DC3BA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튜토리얼 스토리 보드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D4C1182-5CB3-4D37-B0D3-3FDD85E7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5F7919-0B88-47DC-8608-D02ED5075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67796E-1217-437F-9840-8EFF4AA8F8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07D9705-E199-492C-BC72-F99711FB03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41">
            <a:extLst>
              <a:ext uri="{FF2B5EF4-FFF2-40B4-BE49-F238E27FC236}">
                <a16:creationId xmlns:a16="http://schemas.microsoft.com/office/drawing/2014/main" id="{092ABE5E-D00F-4603-B6EF-A2C98E117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25113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룸에 입장 또는 퇴장하기 전에 해당 보스의 대사를 통해 스토리를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보스들의 대사가 게임소개를 반영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스토리의 복선을 위해 의미 심장한 대사를 하나씩 남겨둠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 별 스토리를 가장 효과적으로 전달할 수 있는 방법이라 생각함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룸 마다 스토리를 전달할 경우 게임에 집중력을 침해 할 것이라 생각했다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스테이지 보스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F0E37CC-EB62-4A30-9F50-D09027A38180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9" name="그림 8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11FDD83C-B2B0-482D-B88E-1D6395EA3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BB4C46-FE0D-429A-A805-1DF3B0A57C2A}"/>
                </a:ext>
              </a:extLst>
            </p:cNvPr>
            <p:cNvSpPr/>
            <p:nvPr/>
          </p:nvSpPr>
          <p:spPr>
            <a:xfrm>
              <a:off x="3999080" y="2125258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0E88766-1BC8-48D3-AF04-310FE2F2DB21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19" name="사각형: 잘린 대각선 방향 모서리 18">
                <a:extLst>
                  <a:ext uri="{FF2B5EF4-FFF2-40B4-BE49-F238E27FC236}">
                    <a16:creationId xmlns:a16="http://schemas.microsoft.com/office/drawing/2014/main" id="{3DDDA28B-6A9D-4E25-A3B1-8DC32DE8CD96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9AF17DB3-20CF-4BC7-AD22-8F03C89CB5E7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569328-C8E7-459A-9106-410AA14B876C}"/>
                </a:ext>
              </a:extLst>
            </p:cNvPr>
            <p:cNvSpPr/>
            <p:nvPr/>
          </p:nvSpPr>
          <p:spPr>
            <a:xfrm>
              <a:off x="969366" y="1684902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C883643-386F-4AE3-ABDB-FBD3BC76304D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5C4B339-B77A-4EBB-B4EB-D14FFFA3D784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E552D52-7117-47C9-AF37-DE950ACC269F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A04921D1-3938-400D-B740-AC129E5D73C7}"/>
                </a:ext>
              </a:extLst>
            </p:cNvPr>
            <p:cNvSpPr/>
            <p:nvPr/>
          </p:nvSpPr>
          <p:spPr>
            <a:xfrm>
              <a:off x="2736761" y="1495719"/>
              <a:ext cx="1211493" cy="593812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BAF9AC-2314-4D93-BA63-3FD5347AB21B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04A6E40-F141-4D5B-ABB5-5B47AFBFB642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9983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6A3BE7-CBB7-4A39-BBDC-A5A3CD6632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발표 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95A802-62A0-45AC-A38B-8994C601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ACAE6A-E852-44A6-8600-5FD9B5D5FD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F616A1-5713-44B0-8C11-CC8A087FC4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49A6CE8-6E70-48A4-AF93-2C6EAF9A1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581A44A-77C6-414C-A887-1ECBF730B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257312"/>
              </p:ext>
            </p:extLst>
          </p:nvPr>
        </p:nvGraphicFramePr>
        <p:xfrm>
          <a:off x="292100" y="892612"/>
          <a:ext cx="8549896" cy="4410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805">
                  <a:extLst>
                    <a:ext uri="{9D8B030D-6E8A-4147-A177-3AD203B41FA5}">
                      <a16:colId xmlns:a16="http://schemas.microsoft.com/office/drawing/2014/main" val="1798491382"/>
                    </a:ext>
                  </a:extLst>
                </a:gridCol>
                <a:gridCol w="3468595">
                  <a:extLst>
                    <a:ext uri="{9D8B030D-6E8A-4147-A177-3AD203B41FA5}">
                      <a16:colId xmlns:a16="http://schemas.microsoft.com/office/drawing/2014/main" val="2420960604"/>
                    </a:ext>
                  </a:extLst>
                </a:gridCol>
                <a:gridCol w="4081496">
                  <a:extLst>
                    <a:ext uri="{9D8B030D-6E8A-4147-A177-3AD203B41FA5}">
                      <a16:colId xmlns:a16="http://schemas.microsoft.com/office/drawing/2014/main" val="261668211"/>
                    </a:ext>
                  </a:extLst>
                </a:gridCol>
              </a:tblGrid>
              <a:tr h="39090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4101"/>
                  </a:ext>
                </a:extLst>
              </a:tr>
              <a:tr h="132518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 err="1"/>
                        <a:t>플렛폼</a:t>
                      </a:r>
                      <a:r>
                        <a:rPr lang="ko-KR" altLang="en-US" sz="1100" dirty="0"/>
                        <a:t> 분석을 통한 개발 방향성 전달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모티브 게임을 분석을 통한 기획 게임에 차별화 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개발 시 염두 할 요소를 알아보고 그에 맞춰 원활한 개발 진행을 위한 자료 수집 용도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모티브 게임을 통해 현제 기획서의 게임의 특징을 효과적으로 전달하려고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71755"/>
                  </a:ext>
                </a:extLst>
              </a:tr>
              <a:tr h="100598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간략한 게임에 대한 설명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플레이 시놉시스 스토리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 컨셉 등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게임의 전체의 간략한 요소를 소개하고 시놉시스와 스토리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59325"/>
                  </a:ext>
                </a:extLst>
              </a:tr>
              <a:tr h="168818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화면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전투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캐릭터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무기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스킬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던전 등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게임 진행에 전반적으로 필요한 정보 제공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튜토리얼 스토리 보드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이후 세부 기획에 활용하기 위한 게임 내 필요한 요소를 정리해 두는 용도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전체 적인 플레이 흐름을 전달하기 위함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9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03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모티브 분석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27C2685A-08AB-4F7B-BAD7-6618BA93867B}"/>
              </a:ext>
            </a:extLst>
          </p:cNvPr>
          <p:cNvGraphicFramePr>
            <a:graphicFrameLocks/>
          </p:cNvGraphicFramePr>
          <p:nvPr/>
        </p:nvGraphicFramePr>
        <p:xfrm>
          <a:off x="292100" y="2998199"/>
          <a:ext cx="8582025" cy="248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727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2086983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625315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582BEF6-C5A5-4B65-BFD3-966CAB40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25" y="848568"/>
            <a:ext cx="4279900" cy="20089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3F6013-D487-4C90-A2B5-AD8B59BC7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1" y="818161"/>
            <a:ext cx="3668187" cy="20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3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모티브 분석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E6C5A51B-8FB5-4DBA-BCC2-B2784CA9778F}"/>
              </a:ext>
            </a:extLst>
          </p:cNvPr>
          <p:cNvGraphicFramePr>
            <a:graphicFrameLocks/>
          </p:cNvGraphicFramePr>
          <p:nvPr/>
        </p:nvGraphicFramePr>
        <p:xfrm>
          <a:off x="292100" y="3230814"/>
          <a:ext cx="8582025" cy="2261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42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1846229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844554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카타나</a:t>
                      </a:r>
                      <a:r>
                        <a:rPr lang="ko-KR" altLang="en-US" sz="1000" dirty="0"/>
                        <a:t> 제로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사이버 펑크 분위기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부드럽고 섬세한 도트 연출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박진감 넘치는 액션이 특징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진행하면 할 수 록 올라가는 난이도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시도의 제한이 없어 무한히 도전할 수 있는 게임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체력이라는 것이 따로 없고 적에게 한번 맞으면 그 자리에서 정리가 사망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스테이지를 다시 도전하게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선제 공격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회피를 통해 클리어 시 까지 공격을 받지 않도록 하는 것이 목표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적의 총알 공격을 타이밍에 맞춰 검을 휘두르는 것으로 튕겨 낼 수 있음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정리의 특수 효과와 함께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 내 동작들을 일시적으로 느리게 만들어 유저가 보다 원활하게 동작을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액션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핵 앤 슬래시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플랫포머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 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</a:t>
                      </a:r>
                      <a:r>
                        <a:rPr lang="ko-KR" altLang="en-US" sz="1000" dirty="0"/>
                        <a:t> 스토리</a:t>
                      </a:r>
                      <a:r>
                        <a:rPr lang="en-US" altLang="ko-KR" sz="1000" dirty="0"/>
                        <a:t>4.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스테이지 클리어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차별화 된 전투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55C9A7D-DFA3-4608-BC47-58BDA4C87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7" y="755077"/>
            <a:ext cx="4229100" cy="2381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8BFA82-6BA0-4040-8DA0-3CF3D8EF2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85" y="755077"/>
            <a:ext cx="4331942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2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53B34AF-7048-474E-A9AC-8C16E0CA70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설명 </a:t>
            </a:r>
            <a:r>
              <a:rPr lang="en-US" altLang="ko-KR" dirty="0"/>
              <a:t>/ </a:t>
            </a:r>
            <a:r>
              <a:rPr lang="ko-KR" altLang="en-US" dirty="0"/>
              <a:t>특징 </a:t>
            </a:r>
            <a:r>
              <a:rPr lang="en-US" altLang="ko-KR" dirty="0"/>
              <a:t>/ </a:t>
            </a:r>
            <a:r>
              <a:rPr lang="ko-KR" altLang="en-US" dirty="0"/>
              <a:t>의도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95A324-5F4C-413F-A2DF-81C0C0B3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1BE1DC-8A0E-4A65-8E3E-141237DE9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2DC34-E081-4696-AFAC-9768E8A15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2710C2F-7361-418B-B0CB-A0FFA15447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52AD3399-C3A8-4612-9850-C397F9CDE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953924"/>
              </p:ext>
            </p:extLst>
          </p:nvPr>
        </p:nvGraphicFramePr>
        <p:xfrm>
          <a:off x="292100" y="982798"/>
          <a:ext cx="8565098" cy="239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9510">
                  <a:extLst>
                    <a:ext uri="{9D8B030D-6E8A-4147-A177-3AD203B41FA5}">
                      <a16:colId xmlns:a16="http://schemas.microsoft.com/office/drawing/2014/main" val="2287346238"/>
                    </a:ext>
                  </a:extLst>
                </a:gridCol>
                <a:gridCol w="773612">
                  <a:extLst>
                    <a:ext uri="{9D8B030D-6E8A-4147-A177-3AD203B41FA5}">
                      <a16:colId xmlns:a16="http://schemas.microsoft.com/office/drawing/2014/main" val="105392779"/>
                    </a:ext>
                  </a:extLst>
                </a:gridCol>
                <a:gridCol w="2023626">
                  <a:extLst>
                    <a:ext uri="{9D8B030D-6E8A-4147-A177-3AD203B41FA5}">
                      <a16:colId xmlns:a16="http://schemas.microsoft.com/office/drawing/2014/main" val="3890693747"/>
                    </a:ext>
                  </a:extLst>
                </a:gridCol>
                <a:gridCol w="877615">
                  <a:extLst>
                    <a:ext uri="{9D8B030D-6E8A-4147-A177-3AD203B41FA5}">
                      <a16:colId xmlns:a16="http://schemas.microsoft.com/office/drawing/2014/main" val="1671501860"/>
                    </a:ext>
                  </a:extLst>
                </a:gridCol>
                <a:gridCol w="1400735">
                  <a:extLst>
                    <a:ext uri="{9D8B030D-6E8A-4147-A177-3AD203B41FA5}">
                      <a16:colId xmlns:a16="http://schemas.microsoft.com/office/drawing/2014/main" val="3582451055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509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스팀펑트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470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0115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모바일 환경에 맞게 편하게 로그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장르 게임을 즐길 수 있도록  편의 기능을 지원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스테이지를 탐험하고 그것으로 점차 강해지는 정리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대 다수의 멋진 전투 액션을 유저가 경험하도록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545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95219"/>
                  </a:ext>
                </a:extLst>
              </a:tr>
            </a:tbl>
          </a:graphicData>
        </a:graphic>
      </p:graphicFrame>
      <p:pic>
        <p:nvPicPr>
          <p:cNvPr id="8" name="그림 7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4DC21FF4-E0BD-4B7C-A17A-AFE68AE0A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0" y="1212355"/>
            <a:ext cx="3333173" cy="193351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241EB5C-6949-4424-A86E-640F73DC2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05213"/>
              </p:ext>
            </p:extLst>
          </p:nvPr>
        </p:nvGraphicFramePr>
        <p:xfrm>
          <a:off x="297011" y="3328362"/>
          <a:ext cx="8559800" cy="190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800">
                  <a:extLst>
                    <a:ext uri="{9D8B030D-6E8A-4147-A177-3AD203B41FA5}">
                      <a16:colId xmlns:a16="http://schemas.microsoft.com/office/drawing/2014/main" val="441676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긴장감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플레이를 반복적으로 했을 때 지루함을 일부 상쇠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복고풍 그래픽으로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개발의 난이도 감소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메니아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유저와 과거 향수를 찾는 유저를 타겟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적의 공격 패턴을 회피하고 빈틈을 노리는 액션과 전략이 공존하는 즐거움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8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사망으로 얻는 피드백과 제화를 통해 부족한 부분을 유저가 스스로 채워가는 방식의 플레이 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3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227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59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CA6CE23-666A-4E82-B74F-C0FCB75EF9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특징 요소 </a:t>
            </a:r>
            <a:r>
              <a:rPr lang="en-US" altLang="ko-KR" dirty="0"/>
              <a:t>&amp; </a:t>
            </a:r>
            <a:r>
              <a:rPr lang="ko-KR" altLang="en-US" dirty="0"/>
              <a:t>설명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5F4595-9A9C-4C1C-B8CF-945EA4A5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4CE5A3-B253-4B19-84D9-6BC424715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57717D-4C1B-44B0-A7FC-27B98914F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BA124E-4065-45F8-8DA4-8AD69EE4DC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10">
            <a:extLst>
              <a:ext uri="{FF2B5EF4-FFF2-40B4-BE49-F238E27FC236}">
                <a16:creationId xmlns:a16="http://schemas.microsoft.com/office/drawing/2014/main" id="{37BA5AAD-759F-4B70-A485-9776C1287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652696"/>
              </p:ext>
            </p:extLst>
          </p:nvPr>
        </p:nvGraphicFramePr>
        <p:xfrm>
          <a:off x="292101" y="755077"/>
          <a:ext cx="8582024" cy="465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894">
                  <a:extLst>
                    <a:ext uri="{9D8B030D-6E8A-4147-A177-3AD203B41FA5}">
                      <a16:colId xmlns:a16="http://schemas.microsoft.com/office/drawing/2014/main" val="433467797"/>
                    </a:ext>
                  </a:extLst>
                </a:gridCol>
                <a:gridCol w="7974130">
                  <a:extLst>
                    <a:ext uri="{9D8B030D-6E8A-4147-A177-3AD203B41FA5}">
                      <a16:colId xmlns:a16="http://schemas.microsoft.com/office/drawing/2014/main" val="23968959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3651"/>
                  </a:ext>
                </a:extLst>
              </a:tr>
              <a:tr h="302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부활한 유저가 사망했던 룸에 입장하면 이전에 자신의 사망 직전 플레이를 보여 줌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6721"/>
                  </a:ext>
                </a:extLst>
              </a:tr>
              <a:tr h="302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스테이지에서 획득 가능한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라는 재화를 소비해 사망한 던전에서 바로 부활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이전 플레이를 확인하면서 이전 플레이의 실수를 한번 더 확인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요소를 모바일 환경에 맞춰 조금 더 가볍게 만들기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653190"/>
                  </a:ext>
                </a:extLst>
              </a:tr>
              <a:tr h="302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146101"/>
                  </a:ext>
                </a:extLst>
              </a:tr>
              <a:tr h="302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룸에 처음 유저가 입장했을 때 연출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유저에게 매우 치명적인 패턴을 유저에게 알려줌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유저는 바쁘게 플레이를 진행하는 와중에 잊어버릴 수 있기 때문에 적절하게 난이도를 조절할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9263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22432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슬로우 모션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 정지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타임 슬립 같은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영화에서 사용되는 연출을 스킬로 연출해 독특한 액션성을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스테이지마다 특수기를 정해 유저가 특수기에 대한 궁금증으로 다양한 챕터를 플레이 하도록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639334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45953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챕터를 다 클리어하고 다시 게임을 플레이 해보고 싶은 궁금증을 유발하는 요소로 작용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전에는 챕터를 순서대로 플레이 했는데 이번에는 역순으로 플레이 해보면 어떨까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39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16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CA6CE23-666A-4E82-B74F-C0FCB75EF9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세계관 설정 </a:t>
            </a:r>
            <a:r>
              <a:rPr lang="en-US" altLang="ko-KR" dirty="0"/>
              <a:t>( </a:t>
            </a:r>
            <a:r>
              <a:rPr lang="ko-KR" altLang="en-US" dirty="0"/>
              <a:t>시놉시스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5F4595-9A9C-4C1C-B8CF-945EA4A5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4CE5A3-B253-4B19-84D9-6BC424715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57717D-4C1B-44B0-A7FC-27B98914F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BA124E-4065-45F8-8DA4-8AD69EE4DC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D01DE243-A8BB-47A5-BA9D-D758C1A16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722968"/>
              </p:ext>
            </p:extLst>
          </p:nvPr>
        </p:nvGraphicFramePr>
        <p:xfrm>
          <a:off x="292099" y="1036254"/>
          <a:ext cx="8559799" cy="4261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799">
                  <a:extLst>
                    <a:ext uri="{9D8B030D-6E8A-4147-A177-3AD203B41FA5}">
                      <a16:colId xmlns:a16="http://schemas.microsoft.com/office/drawing/2014/main" val="795752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 전체 스토리 시놉시스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5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과거의 시간대에서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1400" b="1" dirty="0" err="1">
                          <a:solidFill>
                            <a:srgbClr val="FF0000"/>
                          </a:solidFill>
                        </a:rPr>
                        <a:t>콜로니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를 파괴해 미래를 바꾸기로 함</a:t>
                      </a:r>
                      <a:endParaRPr lang="en-US" altLang="ko-KR" sz="14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주인공을 살려준 박사가 마침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명의 관리자들과 알던 예전 동료였다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덕분에 그의 정보의 도움을 받아 한 명씩 처치해 나간다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관리자를 처치한 주인공은 마지막으로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격추하기 위해 박사를 데리고 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중심부에 박사와 도착한 주인공은 그의 위험을 감지해 앞으로 있을 위협을 알려주는 센서의 동작으로 인해 박사가 주인공을 배신한다는 것을 알아 차리게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이미 박사는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한 몸이 되었고 그의 뇌 속 데이터가 인공지능이 되어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마지막으로 박사와 주인공의 싸움이 시작되고 결국 주인공은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격추하는데 성공하게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142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01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9F3AEB-5EFE-485B-A045-757360F1BE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세계관 설정 </a:t>
            </a:r>
            <a:r>
              <a:rPr lang="en-US" altLang="ko-KR" dirty="0"/>
              <a:t>( </a:t>
            </a:r>
            <a:r>
              <a:rPr lang="ko-KR" altLang="en-US" dirty="0"/>
              <a:t>캐릭터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27806A-63E4-47DD-8B89-A9B4E60FA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9FB15F-937B-4711-BA08-6AE2B00DE2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171B8C-6995-421B-9102-7AB0808752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ED70D88-CB29-4F2C-964F-51C61C5A9F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2020DFF5-A780-44AC-BAD7-8E9071D3E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72785"/>
              </p:ext>
            </p:extLst>
          </p:nvPr>
        </p:nvGraphicFramePr>
        <p:xfrm>
          <a:off x="292099" y="1044575"/>
          <a:ext cx="8582025" cy="4091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748530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186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1902</TotalTime>
  <Words>3917</Words>
  <Application>Microsoft Office PowerPoint</Application>
  <PresentationFormat>화면 슬라이드 쇼(16:10)</PresentationFormat>
  <Paragraphs>778</Paragraphs>
  <Slides>31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Office 테마</vt:lpstr>
      <vt:lpstr>디자인 사용자 지정</vt:lpstr>
      <vt:lpstr>기초_개요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147</cp:revision>
  <dcterms:created xsi:type="dcterms:W3CDTF">2019-10-07T05:13:37Z</dcterms:created>
  <dcterms:modified xsi:type="dcterms:W3CDTF">2019-10-10T03:03:26Z</dcterms:modified>
</cp:coreProperties>
</file>